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6" r:id="rId11"/>
    <p:sldId id="269" r:id="rId12"/>
    <p:sldId id="275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D48ADC-EBB6-4BCE-9B28-A72A6DD56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825A-E655-4872-A2F4-A7863196EC9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88DA5-5309-4D98-9638-A1A9D2DBF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4D55-5A9D-4863-9106-15497BF5D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AA2C-14C4-4B9A-8AFB-0F4E9FF41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98F2-8DF7-4946-A47E-CD4B1B031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C8C8E-CDFA-477B-9DA2-6E07867AE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EA1F-9F03-498F-ADAF-4FF23867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70ABF-0D54-4CC6-97C4-7963B842E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A25F-0702-4660-AEBF-A7E30E3C7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F26E3-9277-4851-9C73-D0CC8091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C5EC-2941-441A-9114-15DC8A6A4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3D143-1667-45C3-94D8-839A4620E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59D931-CB3E-4944-9F56-C146F8F34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E55C23-5427-4DF6-A746-52AE685277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Daily Planning for Today’s Classroom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MAT 520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Dr.  Mitchell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Concepts taken from </a:t>
            </a:r>
            <a:r>
              <a:rPr lang="en-US" sz="2400" i="1" smtClean="0"/>
              <a:t>Daily Planning for Today’s Classroom</a:t>
            </a:r>
            <a:r>
              <a:rPr lang="en-US" sz="2400" smtClean="0"/>
              <a:t> by Kay M. Price and Karna L. Nelson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will you know if your students have mastered the lesson objective or if your teaching was effective?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95477A-78FF-4A37-BC46-2538AE84A98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2DD0C-AA43-4FF5-AB5E-E7CD7D6973E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Criterion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Criterion-</a:t>
            </a:r>
            <a:r>
              <a:rPr lang="en-US" smtClean="0"/>
              <a:t>The criterion is the level of acceptance performance, the standard of mastery of proficiency level expected.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3824E-96D8-4D00-8912-7418BE7F6DE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A Final Thought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is very important to begin your lesson or activity with a </a:t>
            </a:r>
            <a:r>
              <a:rPr lang="en-US" sz="2400" b="1" smtClean="0"/>
              <a:t>clear idea of what you want your students to learn.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Writing a </a:t>
            </a:r>
            <a:r>
              <a:rPr lang="en-US" sz="2400" b="1" smtClean="0"/>
              <a:t>specific objective</a:t>
            </a:r>
            <a:r>
              <a:rPr lang="en-US" sz="2400" smtClean="0"/>
              <a:t> with the four components will cause you to think this through.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teachers experience frustration with a particular lesson, they often have not stated a measurable objective.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 If you clearly state the objective</a:t>
            </a:r>
            <a:r>
              <a:rPr lang="en-US" sz="2400" i="1" smtClean="0"/>
              <a:t>,</a:t>
            </a:r>
            <a:r>
              <a:rPr lang="en-US" sz="2400" smtClean="0"/>
              <a:t> you will know if your activity or lesson and your intended learning outcome match. </a:t>
            </a:r>
            <a:r>
              <a:rPr lang="en-US" sz="2400" b="1" i="1" smtClean="0"/>
              <a:t>You will be able to tell if your teaching was effective and whether your students learned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Questions to Ask While Writing Daily Lessons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I am teaching this lesson?</a:t>
            </a:r>
          </a:p>
          <a:p>
            <a:pPr lvl="1"/>
            <a:r>
              <a:rPr lang="en-US" smtClean="0"/>
              <a:t>Required curriculum?</a:t>
            </a:r>
            <a:endParaRPr lang="en-US" sz="3200" smtClean="0"/>
          </a:p>
          <a:p>
            <a:pPr lvl="1"/>
            <a:r>
              <a:rPr lang="en-US" smtClean="0"/>
              <a:t>Students interested in this topic?</a:t>
            </a:r>
            <a:endParaRPr lang="en-US" sz="3200" smtClean="0"/>
          </a:p>
          <a:p>
            <a:pPr lvl="1"/>
            <a:r>
              <a:rPr lang="en-US" smtClean="0"/>
              <a:t>Your interest in the topic?</a:t>
            </a:r>
          </a:p>
          <a:p>
            <a:r>
              <a:rPr lang="en-US" smtClean="0"/>
              <a:t>What do I hope to accomplish?</a:t>
            </a:r>
            <a:endParaRPr lang="en-US" sz="3600" smtClean="0"/>
          </a:p>
          <a:p>
            <a:pPr lvl="1"/>
            <a:r>
              <a:rPr lang="en-US" smtClean="0"/>
              <a:t>Skill to be developed?</a:t>
            </a:r>
            <a:endParaRPr lang="en-US" sz="3200" smtClean="0"/>
          </a:p>
          <a:p>
            <a:pPr lvl="1"/>
            <a:r>
              <a:rPr lang="en-US" smtClean="0"/>
              <a:t>Concept to be discussed for understanding?</a:t>
            </a:r>
            <a:endParaRPr lang="en-US" sz="3200" smtClean="0"/>
          </a:p>
          <a:p>
            <a:pPr lvl="1"/>
            <a:r>
              <a:rPr lang="en-US" smtClean="0"/>
              <a:t>Product to be produced?</a:t>
            </a:r>
            <a:endParaRPr lang="en-US" sz="3200" smtClean="0"/>
          </a:p>
          <a:p>
            <a:pPr lvl="1"/>
            <a:endParaRPr lang="en-US" sz="32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248D4B-EB6F-4320-A872-C8317A4C223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Questions to Ask While Writing Daily Lessons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are my students?</a:t>
            </a:r>
            <a:endParaRPr lang="en-US" sz="3600" smtClean="0"/>
          </a:p>
          <a:p>
            <a:pPr lvl="1"/>
            <a:r>
              <a:rPr lang="en-US" smtClean="0"/>
              <a:t>Range of abilities</a:t>
            </a:r>
            <a:endParaRPr lang="en-US" sz="3200" smtClean="0"/>
          </a:p>
          <a:p>
            <a:pPr lvl="1"/>
            <a:r>
              <a:rPr lang="en-US" smtClean="0"/>
              <a:t>Range of ages</a:t>
            </a:r>
            <a:endParaRPr lang="en-US" sz="3200" smtClean="0"/>
          </a:p>
          <a:p>
            <a:pPr lvl="1"/>
            <a:r>
              <a:rPr lang="en-US" smtClean="0"/>
              <a:t>Ethnic diversity and varying cultures?</a:t>
            </a:r>
            <a:endParaRPr lang="en-US" sz="3200" smtClean="0"/>
          </a:p>
          <a:p>
            <a:r>
              <a:rPr lang="en-US" smtClean="0"/>
              <a:t> Why I am teaching this lesson?</a:t>
            </a:r>
            <a:endParaRPr lang="en-US" sz="3600" smtClean="0"/>
          </a:p>
          <a:p>
            <a:pPr lvl="1"/>
            <a:r>
              <a:rPr lang="en-US" smtClean="0"/>
              <a:t>Required curriculum?</a:t>
            </a:r>
            <a:endParaRPr lang="en-US" sz="3200" smtClean="0"/>
          </a:p>
          <a:p>
            <a:pPr lvl="1"/>
            <a:r>
              <a:rPr lang="en-US" smtClean="0"/>
              <a:t>Students interested in this topic?</a:t>
            </a:r>
            <a:endParaRPr lang="en-US" sz="3200" smtClean="0"/>
          </a:p>
          <a:p>
            <a:pPr lvl="1"/>
            <a:r>
              <a:rPr lang="en-US" smtClean="0"/>
              <a:t>Your interest in the topic?</a:t>
            </a:r>
            <a:endParaRPr lang="en-US" sz="3200" smtClean="0"/>
          </a:p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72AA6-0224-4219-BC5D-FC1FF9B7551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Questions to Ask While Writing Daily Lessons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smtClean="0"/>
              <a:t>What is the time frame for teaching this lesson?</a:t>
            </a:r>
            <a:endParaRPr lang="en-US" sz="3600" smtClean="0"/>
          </a:p>
          <a:p>
            <a:pPr lvl="1"/>
            <a:r>
              <a:rPr lang="en-US" smtClean="0"/>
              <a:t>Part of a unit?</a:t>
            </a:r>
            <a:endParaRPr lang="en-US" sz="3200" smtClean="0"/>
          </a:p>
          <a:p>
            <a:pPr lvl="1"/>
            <a:r>
              <a:rPr lang="en-US" smtClean="0"/>
              <a:t>One period or block scheduled? </a:t>
            </a:r>
            <a:endParaRPr lang="en-US" sz="3200" smtClean="0"/>
          </a:p>
          <a:p>
            <a:r>
              <a:rPr lang="en-US" smtClean="0"/>
              <a:t> How will I begin the lesson to capture the students’ attention?</a:t>
            </a:r>
            <a:endParaRPr lang="en-US" sz="3600" smtClean="0"/>
          </a:p>
          <a:p>
            <a:pPr lvl="1"/>
            <a:r>
              <a:rPr lang="en-US" smtClean="0"/>
              <a:t>Story or anecdote?</a:t>
            </a:r>
            <a:endParaRPr lang="en-US" sz="3200" smtClean="0"/>
          </a:p>
          <a:p>
            <a:pPr lvl="1"/>
            <a:r>
              <a:rPr lang="en-US" smtClean="0"/>
              <a:t>Relevance to their lives?</a:t>
            </a:r>
            <a:endParaRPr lang="en-US" sz="3200" smtClean="0"/>
          </a:p>
          <a:p>
            <a:pPr lvl="1"/>
            <a:r>
              <a:rPr lang="en-US" smtClean="0"/>
              <a:t>Props or visual displays?</a:t>
            </a:r>
            <a:endParaRPr lang="en-US" sz="3200" smtClean="0"/>
          </a:p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35F88-9870-4F91-A56B-74774C02AF1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Questions to Ask While Writing Daily Lessons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mtClean="0"/>
              <a:t>What resources will I need to teach this lesson?</a:t>
            </a:r>
            <a:endParaRPr lang="en-US" sz="3600" smtClean="0"/>
          </a:p>
          <a:p>
            <a:pPr lvl="1"/>
            <a:r>
              <a:rPr lang="en-US" smtClean="0"/>
              <a:t>Audiovisual or technology?</a:t>
            </a:r>
            <a:endParaRPr lang="en-US" sz="3200" smtClean="0"/>
          </a:p>
          <a:p>
            <a:pPr lvl="1"/>
            <a:r>
              <a:rPr lang="en-US" smtClean="0"/>
              <a:t>Student handouts?</a:t>
            </a:r>
            <a:endParaRPr lang="en-US" sz="3200" smtClean="0"/>
          </a:p>
          <a:p>
            <a:pPr lvl="1"/>
            <a:r>
              <a:rPr lang="en-US" smtClean="0"/>
              <a:t>Manipulatives?</a:t>
            </a:r>
            <a:endParaRPr lang="en-US" sz="3200" smtClean="0"/>
          </a:p>
          <a:p>
            <a:r>
              <a:rPr lang="en-US" smtClean="0"/>
              <a:t> How will students spend their time during the lesson? </a:t>
            </a:r>
            <a:endParaRPr lang="en-US" sz="3600" smtClean="0"/>
          </a:p>
          <a:p>
            <a:pPr lvl="1"/>
            <a:r>
              <a:rPr lang="en-US" smtClean="0"/>
              <a:t>Small group discussion?</a:t>
            </a:r>
            <a:endParaRPr lang="en-US" sz="3200" smtClean="0"/>
          </a:p>
          <a:p>
            <a:pPr lvl="1"/>
            <a:r>
              <a:rPr lang="en-US" smtClean="0"/>
              <a:t>Hands-on activities?</a:t>
            </a:r>
            <a:endParaRPr lang="en-US" sz="3200" smtClean="0"/>
          </a:p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9A716-3749-441B-9FC5-D066B88AE7B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Questions to Ask While Writing Daily Lessons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400" smtClean="0"/>
              <a:t>How will this lesson be assessed in order to design next lessons? </a:t>
            </a:r>
          </a:p>
          <a:p>
            <a:pPr lvl="1"/>
            <a:r>
              <a:rPr lang="en-US" sz="2400" smtClean="0"/>
              <a:t>Written responses?</a:t>
            </a:r>
          </a:p>
          <a:p>
            <a:pPr lvl="1"/>
            <a:r>
              <a:rPr lang="en-US" sz="2400" smtClean="0"/>
              <a:t>Quiz/test?</a:t>
            </a:r>
          </a:p>
          <a:p>
            <a:pPr lvl="1"/>
            <a:r>
              <a:rPr lang="en-US" sz="2400" smtClean="0"/>
              <a:t>Worksheet?</a:t>
            </a:r>
          </a:p>
          <a:p>
            <a:r>
              <a:rPr lang="en-US" sz="2400" smtClean="0"/>
              <a:t> How will I close the lesson?  </a:t>
            </a:r>
          </a:p>
          <a:p>
            <a:r>
              <a:rPr lang="en-US" sz="2400" smtClean="0"/>
              <a:t>Will there be homework? </a:t>
            </a:r>
          </a:p>
          <a:p>
            <a:r>
              <a:rPr lang="en-US" sz="2400" smtClean="0"/>
              <a:t>How will I know whether I succeeded in teaching the lesson?</a:t>
            </a:r>
          </a:p>
          <a:p>
            <a:r>
              <a:rPr lang="en-US" sz="2400" smtClean="0"/>
              <a:t>How will the next lesson relate or build on this one?</a:t>
            </a:r>
            <a:r>
              <a:rPr lang="en-US" smtClean="0"/>
              <a:t> </a:t>
            </a:r>
            <a:endParaRPr lang="en-US" sz="4400" smtClean="0"/>
          </a:p>
          <a:p>
            <a:r>
              <a:rPr lang="en-US" sz="1400" smtClean="0"/>
              <a:t>Taken from</a:t>
            </a:r>
            <a:r>
              <a:rPr lang="en-US" sz="1400" i="1" smtClean="0"/>
              <a:t> </a:t>
            </a:r>
            <a:r>
              <a:rPr lang="en-US" sz="1400" i="1" u="sng" smtClean="0"/>
              <a:t>Strategies for Successful Student Teaching: A Comprehensive Guide</a:t>
            </a:r>
            <a:endParaRPr lang="en-US" sz="1400" smtClean="0"/>
          </a:p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3F2AB-9D14-493C-852C-1ECE9869F90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BF35E-769E-4504-859D-4D984EE2C9B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Introduction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effective lesson plan begins with a relevant clearly written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B6D08-3D07-422F-BBBA-D92D21A3F6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Definition and Purpose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objective is a description of a learning outcome. </a:t>
            </a:r>
          </a:p>
          <a:p>
            <a:pPr eaLnBrk="1" hangingPunct="1"/>
            <a:r>
              <a:rPr lang="en-US" sz="2800" smtClean="0"/>
              <a:t>Objectives describe where we want students to go – not how they will get there. </a:t>
            </a:r>
          </a:p>
          <a:p>
            <a:pPr eaLnBrk="1" hangingPunct="1"/>
            <a:r>
              <a:rPr lang="en-US" sz="2800" smtClean="0"/>
              <a:t>Well written objectives clarify what teachers want their students to learn, help provide lesson focus and direction, and help guide the selection of appropriate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01F70-ACDF-4B6B-AB0F-0A2C091FCC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From General to Specific: Going from State Standards to Objectives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4068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While state and national standards provide general content ideas, teachers are responsible for writing their own objectives for their lessons, activities and units.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teacher’s job is to </a:t>
            </a:r>
            <a:r>
              <a:rPr lang="en-US" sz="2800" b="1" smtClean="0"/>
              <a:t>translate</a:t>
            </a:r>
            <a:r>
              <a:rPr lang="en-US" sz="2800" smtClean="0"/>
              <a:t> the standards into useful objectives that are used to guide instruction.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</a:t>
            </a:r>
            <a:r>
              <a:rPr lang="en-US" sz="2800" b="1" smtClean="0"/>
              <a:t>learning outcomes</a:t>
            </a:r>
            <a:r>
              <a:rPr lang="en-US" sz="2800" smtClean="0"/>
              <a:t> included in the objectives will then be linked to the state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1C3DF-EEC2-4C07-ADC1-0EB7437E392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standards, goals, and objectives differ…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Specific</a:t>
            </a:r>
            <a:r>
              <a:rPr lang="en-US" sz="2800" smtClean="0"/>
              <a:t> –Objectives include specific learning outcomes where standards include general outcome statements.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Goals may be general, for example, understand the concept of fractions.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Long-Term or Short Term</a:t>
            </a:r>
            <a:r>
              <a:rPr lang="en-US" sz="2800" smtClean="0"/>
              <a:t> –Objectives are considered short term, they describe the learning outcome typically in days, or weeks.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Goals and standards describe learning outcomes that may be in weeks, months or years.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14DDA-9BC6-4F19-A2E1-29CCB8771A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standards, goals, and objectives differ…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Uses</a:t>
            </a:r>
            <a:r>
              <a:rPr lang="en-US" smtClean="0"/>
              <a:t> – Objectives are used in lesson and activity plans and IEPs.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Measurable annual goals are included in IEPs.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Goals may also be found in units of instruction. For example, a goal may be to understand how to add fractions.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A specific objective may be to be able to add fractions will common denominators.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9DB2A-01F1-4B52-8631-BD5170523B5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u="sng" smtClean="0"/>
              <a:t>The Four Components of an Objective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Content- </a:t>
            </a:r>
            <a:r>
              <a:rPr lang="en-US" smtClean="0"/>
              <a:t>What will the students learn during the next 50 minutes?</a:t>
            </a:r>
          </a:p>
          <a:p>
            <a:pPr eaLnBrk="1" hangingPunct="1"/>
            <a:r>
              <a:rPr lang="en-US" b="1" smtClean="0"/>
              <a:t>Use CT Standards for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7E034-55FD-46FA-AEB2-00DDCADA3B0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Behavior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Behavior- </a:t>
            </a:r>
            <a:r>
              <a:rPr lang="en-US" smtClean="0"/>
              <a:t>the behavior tells what the students will do to show that they have learned.</a:t>
            </a:r>
          </a:p>
          <a:p>
            <a:pPr eaLnBrk="1" hangingPunct="1"/>
            <a:r>
              <a:rPr lang="en-US" smtClean="0"/>
              <a:t> It is a verb that describes an observable action. (See Bloom)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8B9E6-5961-40FA-AD20-9DB3EDEB4E3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Condition-</a:t>
            </a:r>
            <a:r>
              <a:rPr lang="en-US" smtClean="0"/>
              <a:t>It is important to describe the conditions or circumstances under which the student will perform the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707</Words>
  <Application>Microsoft Office PowerPoint</Application>
  <PresentationFormat>On-screen Show (4:3)</PresentationFormat>
  <Paragraphs>104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Daily Planning for Today’s Classroom</vt:lpstr>
      <vt:lpstr>Introduction </vt:lpstr>
      <vt:lpstr>Definition and Purpose </vt:lpstr>
      <vt:lpstr>From General to Specific: Going from State Standards to Objectives</vt:lpstr>
      <vt:lpstr>How standards, goals, and objectives differ…</vt:lpstr>
      <vt:lpstr>How standards, goals, and objectives differ…</vt:lpstr>
      <vt:lpstr>The Four Components of an Objective</vt:lpstr>
      <vt:lpstr>Behavior</vt:lpstr>
      <vt:lpstr>Condition</vt:lpstr>
      <vt:lpstr>Assessment</vt:lpstr>
      <vt:lpstr>Criterion</vt:lpstr>
      <vt:lpstr>A Final Thought</vt:lpstr>
      <vt:lpstr>Questions to Ask While Writing Daily Lessons</vt:lpstr>
      <vt:lpstr>Questions to Ask While Writing Daily Lessons</vt:lpstr>
      <vt:lpstr>Questions to Ask While Writing Daily Lessons</vt:lpstr>
      <vt:lpstr>Questions to Ask While Writing Daily Lessons</vt:lpstr>
      <vt:lpstr>Questions to Ask While Writing Daily Lessons</vt:lpstr>
    </vt:vector>
  </TitlesOfParts>
  <Company>ccsu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Planning for Today’s Mathematics Classroom</dc:title>
  <dc:creator>Maria Mitchell</dc:creator>
  <cp:lastModifiedBy>amccabe</cp:lastModifiedBy>
  <cp:revision>12</cp:revision>
  <dcterms:created xsi:type="dcterms:W3CDTF">2006-09-06T14:25:36Z</dcterms:created>
  <dcterms:modified xsi:type="dcterms:W3CDTF">2014-02-26T19:52:07Z</dcterms:modified>
</cp:coreProperties>
</file>