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58" r:id="rId4"/>
    <p:sldId id="263" r:id="rId5"/>
    <p:sldId id="260" r:id="rId6"/>
    <p:sldId id="261" r:id="rId7"/>
    <p:sldId id="262" r:id="rId8"/>
    <p:sldId id="264" r:id="rId9"/>
    <p:sldId id="266" r:id="rId10"/>
    <p:sldId id="267" r:id="rId11"/>
    <p:sldId id="268" r:id="rId12"/>
    <p:sldId id="269" r:id="rId13"/>
    <p:sldId id="270" r:id="rId14"/>
    <p:sldId id="273" r:id="rId15"/>
    <p:sldId id="274" r:id="rId16"/>
    <p:sldId id="271" r:id="rId17"/>
    <p:sldId id="279" r:id="rId18"/>
    <p:sldId id="272" r:id="rId19"/>
    <p:sldId id="275" r:id="rId20"/>
    <p:sldId id="265" r:id="rId21"/>
    <p:sldId id="276" r:id="rId22"/>
    <p:sldId id="277" r:id="rId23"/>
    <p:sldId id="278" r:id="rId24"/>
    <p:sldId id="259" r:id="rId25"/>
    <p:sldId id="280" r:id="rId26"/>
    <p:sldId id="281" r:id="rId27"/>
    <p:sldId id="288" r:id="rId28"/>
    <p:sldId id="292" r:id="rId29"/>
    <p:sldId id="282" r:id="rId30"/>
    <p:sldId id="289" r:id="rId31"/>
    <p:sldId id="290" r:id="rId32"/>
    <p:sldId id="291" r:id="rId33"/>
    <p:sldId id="283" r:id="rId34"/>
    <p:sldId id="284" r:id="rId35"/>
    <p:sldId id="285" r:id="rId36"/>
    <p:sldId id="293" r:id="rId37"/>
    <p:sldId id="294" r:id="rId38"/>
    <p:sldId id="286" r:id="rId39"/>
    <p:sldId id="287"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378D5"/>
    <a:srgbClr val="F81C4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04"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361EE7C2-2CDE-4FC2-B898-CEA23B714943}" type="datetimeFigureOut">
              <a:rPr lang="en-US"/>
              <a:pPr>
                <a:defRPr/>
              </a:pPr>
              <a:t>2/26/2014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762D375-3D27-4356-8713-DD1AE62D8AB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492027C-6138-41B2-A5BC-6814D3075798}" type="datetimeFigureOut">
              <a:rPr lang="en-US"/>
              <a:pPr>
                <a:defRPr/>
              </a:pPr>
              <a:t>2/26/2014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037058D-A92B-4A51-A439-B0A0908D41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handouts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A738DC-7290-4520-921E-EB96796DD298}" type="slidenum">
              <a:rPr lang="en-US" smtClean="0">
                <a:cs typeface="Arial" pitchFamily="34" charset="0"/>
              </a:rPr>
              <a:pPr fontAlgn="base">
                <a:spcBef>
                  <a:spcPct val="0"/>
                </a:spcBef>
                <a:spcAft>
                  <a:spcPct val="0"/>
                </a:spcAft>
                <a:defRPr/>
              </a:pPr>
              <a:t>5</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Model close reading activity</a:t>
            </a:r>
          </a:p>
        </p:txBody>
      </p:sp>
      <p:sp>
        <p:nvSpPr>
          <p:cNvPr id="4" name="Slide Number Placeholder 3"/>
          <p:cNvSpPr>
            <a:spLocks noGrp="1"/>
          </p:cNvSpPr>
          <p:nvPr>
            <p:ph type="sldNum" sz="quarter" idx="5"/>
          </p:nvPr>
        </p:nvSpPr>
        <p:spPr/>
        <p:txBody>
          <a:bodyPr/>
          <a:lstStyle/>
          <a:p>
            <a:pPr>
              <a:defRPr/>
            </a:pPr>
            <a:fld id="{846A4496-BCC6-4280-8BC5-BA9C67A71012}"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2590A4D-E6F2-47E0-AE95-68301D79F1B7}" type="datetime1">
              <a:rPr lang="en-US"/>
              <a:pPr>
                <a:defRPr/>
              </a:pPr>
              <a:t>2/26/2014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4BFF9C2-D8DF-4A17-87CC-51E1C4873E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342837-605F-4CCF-BE38-85F36C03D94F}"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BD0BB26-3E7E-4019-86F4-F23D88FE6F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638F15-F698-4571-8942-DB224C17B508}"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0124BB2-72FC-4851-B949-17B59D0A078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DD0F361-B35F-4DEE-8F43-C8C5CB0476B2}" type="datetime1">
              <a:rPr lang="en-US"/>
              <a:pPr>
                <a:defRPr/>
              </a:pPr>
              <a:t>2/26/2014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14D23AD-9EC9-448B-AC67-CCF00D4C2FD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7896522D-AF4D-4F27-AB01-BC5CF232DEA1}" type="datetime1">
              <a:rPr lang="en-US"/>
              <a:pPr>
                <a:defRPr/>
              </a:pPr>
              <a:t>2/26/2014</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2759CF6-3D70-48DE-9230-594EBF85DC7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1A8326BE-BB85-4C60-89EA-1CA47039CB68}" type="datetime1">
              <a:rPr lang="en-US"/>
              <a:pPr>
                <a:defRPr/>
              </a:pPr>
              <a:t>2/26/2014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A676BF6-B8EC-4590-AA2D-3B666951A5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528FFBA-3B99-4939-9EA8-95DB536AC127}" type="datetime1">
              <a:rPr lang="en-US"/>
              <a:pPr>
                <a:defRPr/>
              </a:pPr>
              <a:t>2/26/2014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F9A772E3-E5DF-455D-A8BF-08D1C3161B6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213700-DEDD-47C3-B57D-4076596D0BD1}" type="datetime1">
              <a:rPr lang="en-US"/>
              <a:pPr>
                <a:defRPr/>
              </a:pPr>
              <a:t>2/26/2014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6632828A-BECE-410B-814C-01EEB0BDCCB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2E892E-C6DB-4D46-8FFD-0A14C19C88DE}" type="datetime1">
              <a:rPr lang="en-US"/>
              <a:pPr>
                <a:defRPr/>
              </a:pPr>
              <a:t>2/26/2014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7C52591C-1504-4F69-BBE7-FBE29A81A80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BABF59E5-2EDF-4A3B-AA6D-AAF40795C7A4}" type="datetime1">
              <a:rPr lang="en-US"/>
              <a:pPr>
                <a:defRPr/>
              </a:pPr>
              <a:t>2/26/2014</a:t>
            </a:fld>
            <a:endParaRPr lang="en-US"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D55E8DB2-8601-41C1-9771-DA4587151F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4"/>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5"/>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dirty="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090E8B7B-CD03-4BD2-9858-7292EB5C3FDE}" type="datetime1">
              <a:rPr lang="en-US"/>
              <a:pPr>
                <a:defRPr/>
              </a:pPr>
              <a:t>2/26/2014</a:t>
            </a:fld>
            <a:endParaRPr lang="en-US" dirty="0"/>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8C736A97-C47A-49CD-8095-2DD60F80D5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DB0ACFE6-1174-4D88-844B-CB3F5A666479}" type="datetime1">
              <a:rPr lang="en-US"/>
              <a:pPr>
                <a:defRPr/>
              </a:pPr>
              <a:t>2/26/2014</a:t>
            </a:fld>
            <a:endParaRPr lang="en-US"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a:solidFill>
                  <a:srgbClr val="FFFFFF"/>
                </a:solidFill>
                <a:latin typeface="+mn-lt"/>
                <a:cs typeface="+mn-cs"/>
              </a:defRPr>
            </a:lvl1pPr>
          </a:lstStyle>
          <a:p>
            <a:pPr>
              <a:defRPr/>
            </a:pPr>
            <a:fld id="{E013D0B9-59E6-425E-8174-568DF16542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0" r:id="rId2"/>
    <p:sldLayoutId id="2147483748" r:id="rId3"/>
    <p:sldLayoutId id="2147483741" r:id="rId4"/>
    <p:sldLayoutId id="2147483742" r:id="rId5"/>
    <p:sldLayoutId id="2147483743" r:id="rId6"/>
    <p:sldLayoutId id="2147483744" r:id="rId7"/>
    <p:sldLayoutId id="2147483749" r:id="rId8"/>
    <p:sldLayoutId id="2147483750" r:id="rId9"/>
    <p:sldLayoutId id="2147483745" r:id="rId10"/>
    <p:sldLayoutId id="2147483746" r:id="rId11"/>
  </p:sldLayoutIdLst>
  <p:hf hdr="0" ftr="0" dt="0"/>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pitchFamily="34"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elaccss.ncdpi.wikispaces.net/Resources" TargetMode="External"/><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anjuan.edu/webpages/gguthrie/files/Genre%20ALL%20posters%20in%20one%20attachment.pdf"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vdoe.whro.org/elementary_reading/QAR1-25-2010_F8_FastStart_512k.sw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eaLnBrk="1" fontAlgn="auto" hangingPunct="1">
              <a:spcAft>
                <a:spcPts val="0"/>
              </a:spcAft>
              <a:defRPr/>
            </a:pPr>
            <a:r>
              <a:rPr lang="en-US" dirty="0" smtClean="0">
                <a:latin typeface="Comic Sans MS" pitchFamily="66" charset="0"/>
              </a:rPr>
              <a:t>Close reading and text dependent questions</a:t>
            </a:r>
            <a:endParaRPr lang="en-US" dirty="0">
              <a:latin typeface="Comic Sans MS" pitchFamily="66" charset="0"/>
            </a:endParaRPr>
          </a:p>
        </p:txBody>
      </p:sp>
      <p:sp>
        <p:nvSpPr>
          <p:cNvPr id="3" name="Slide Number Placeholder 2"/>
          <p:cNvSpPr>
            <a:spLocks noGrp="1"/>
          </p:cNvSpPr>
          <p:nvPr>
            <p:ph type="sldNum" sz="quarter" idx="12"/>
          </p:nvPr>
        </p:nvSpPr>
        <p:spPr/>
        <p:txBody>
          <a:bodyPr/>
          <a:lstStyle/>
          <a:p>
            <a:pPr>
              <a:defRPr/>
            </a:pPr>
            <a:fld id="{979035FB-6A81-4374-BD2D-DF16164D68F2}"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type="body" idx="1"/>
          </p:nvPr>
        </p:nvSpPr>
        <p:spPr/>
        <p:txBody>
          <a:bodyPr/>
          <a:lstStyle/>
          <a:p>
            <a:pPr eaLnBrk="1" hangingPunct="1"/>
            <a:r>
              <a:rPr lang="en-US" smtClean="0">
                <a:latin typeface="Comic Sans MS" pitchFamily="66" charset="0"/>
              </a:rPr>
              <a:t>3. </a:t>
            </a:r>
            <a:r>
              <a:rPr lang="en-US" b="0" smtClean="0">
                <a:latin typeface="Comic Sans MS" pitchFamily="66" charset="0"/>
              </a:rPr>
              <a:t>Arrange for the students to </a:t>
            </a:r>
            <a:r>
              <a:rPr lang="en-US" smtClean="0">
                <a:latin typeface="Comic Sans MS" pitchFamily="66" charset="0"/>
              </a:rPr>
              <a:t>come together </a:t>
            </a:r>
            <a:r>
              <a:rPr lang="en-US" b="0" smtClean="0">
                <a:latin typeface="Comic Sans MS" pitchFamily="66" charset="0"/>
              </a:rPr>
              <a:t>as partners or groups to </a:t>
            </a:r>
            <a:r>
              <a:rPr lang="en-US" smtClean="0">
                <a:latin typeface="Comic Sans MS" pitchFamily="66" charset="0"/>
              </a:rPr>
              <a:t>discuss</a:t>
            </a:r>
            <a:r>
              <a:rPr lang="en-US" b="0" smtClean="0">
                <a:latin typeface="Comic Sans MS" pitchFamily="66" charset="0"/>
              </a:rPr>
              <a:t> the content as assigned.</a:t>
            </a:r>
          </a:p>
          <a:p>
            <a:pPr eaLnBrk="1" hangingPunct="1"/>
            <a:endParaRPr lang="en-US" b="0" smtClean="0">
              <a:latin typeface="Comic Sans MS" pitchFamily="66" charset="0"/>
            </a:endParaRPr>
          </a:p>
          <a:p>
            <a:pPr eaLnBrk="1" hangingPunct="1"/>
            <a:endParaRPr lang="en-US" b="0" smtClean="0">
              <a:latin typeface="Comic Sans MS" pitchFamily="66" charset="0"/>
            </a:endParaRPr>
          </a:p>
          <a:p>
            <a:pPr eaLnBrk="1" hangingPunct="1"/>
            <a:r>
              <a:rPr lang="en-US" smtClean="0">
                <a:latin typeface="Comic Sans MS" pitchFamily="66" charset="0"/>
              </a:rPr>
              <a:t>4. Arrange a follow-up discussion</a:t>
            </a:r>
            <a:r>
              <a:rPr lang="en-US" b="0" smtClean="0">
                <a:latin typeface="Comic Sans MS" pitchFamily="66" charset="0"/>
              </a:rPr>
              <a:t>. When all groups are working from</a:t>
            </a:r>
          </a:p>
          <a:p>
            <a:pPr eaLnBrk="1" hangingPunct="1"/>
            <a:r>
              <a:rPr lang="en-US" b="0" smtClean="0">
                <a:latin typeface="Comic Sans MS" pitchFamily="66" charset="0"/>
              </a:rPr>
              <a:t>the same text, or focusing on similar content, organize for a whole class</a:t>
            </a:r>
          </a:p>
          <a:p>
            <a:pPr eaLnBrk="1" hangingPunct="1"/>
            <a:r>
              <a:rPr lang="en-US" b="0" smtClean="0">
                <a:latin typeface="Comic Sans MS" pitchFamily="66" charset="0"/>
              </a:rPr>
              <a:t>discussion as a follow-up to the group activity.</a:t>
            </a:r>
          </a:p>
        </p:txBody>
      </p:sp>
      <p:sp>
        <p:nvSpPr>
          <p:cNvPr id="2" name="Slide Number Placeholder 1"/>
          <p:cNvSpPr>
            <a:spLocks noGrp="1"/>
          </p:cNvSpPr>
          <p:nvPr>
            <p:ph type="sldNum" sz="quarter" idx="12"/>
          </p:nvPr>
        </p:nvSpPr>
        <p:spPr/>
        <p:txBody>
          <a:bodyPr/>
          <a:lstStyle/>
          <a:p>
            <a:pPr>
              <a:defRPr/>
            </a:pPr>
            <a:fld id="{6EBDFE94-0F67-4451-8B7D-7BFC802C2CF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b="1" cap="none" smtClean="0">
                <a:latin typeface="Comic Sans MS" pitchFamily="66" charset="0"/>
              </a:rPr>
              <a:t>Independent Reading</a:t>
            </a:r>
            <a:br>
              <a:rPr lang="en-US" b="1" cap="none" smtClean="0">
                <a:latin typeface="Comic Sans MS" pitchFamily="66" charset="0"/>
              </a:rPr>
            </a:br>
            <a:r>
              <a:rPr lang="en-US" b="1" cap="none" smtClean="0">
                <a:latin typeface="Comic Sans MS" pitchFamily="66" charset="0"/>
              </a:rPr>
              <a:t>(Read to Self)</a:t>
            </a:r>
          </a:p>
        </p:txBody>
      </p:sp>
      <p:sp>
        <p:nvSpPr>
          <p:cNvPr id="16387" name="Rectangle 3"/>
          <p:cNvSpPr>
            <a:spLocks noGrp="1"/>
          </p:cNvSpPr>
          <p:nvPr>
            <p:ph type="body" idx="1"/>
          </p:nvPr>
        </p:nvSpPr>
        <p:spPr>
          <a:xfrm>
            <a:off x="822325" y="1600200"/>
            <a:ext cx="7521575" cy="3079750"/>
          </a:xfrm>
        </p:spPr>
        <p:txBody>
          <a:bodyPr/>
          <a:lstStyle/>
          <a:p>
            <a:pPr eaLnBrk="1" hangingPunct="1">
              <a:buFont typeface="Arial" pitchFamily="34" charset="0"/>
              <a:buChar char="•"/>
            </a:pPr>
            <a:r>
              <a:rPr lang="en-US" b="0" smtClean="0">
                <a:latin typeface="Comic Sans MS" pitchFamily="66" charset="0"/>
              </a:rPr>
              <a:t>First, have an appropriate set of materials always ready for use. </a:t>
            </a:r>
          </a:p>
          <a:p>
            <a:pPr eaLnBrk="1" hangingPunct="1">
              <a:buFont typeface="Arial" pitchFamily="34" charset="0"/>
              <a:buChar char="•"/>
            </a:pPr>
            <a:endParaRPr lang="en-US" b="0" smtClean="0">
              <a:latin typeface="Comic Sans MS" pitchFamily="66" charset="0"/>
            </a:endParaRPr>
          </a:p>
          <a:p>
            <a:pPr eaLnBrk="1" hangingPunct="1">
              <a:buFont typeface="Arial" pitchFamily="34" charset="0"/>
              <a:buChar char="•"/>
            </a:pPr>
            <a:r>
              <a:rPr lang="en-US" b="0" smtClean="0">
                <a:latin typeface="Comic Sans MS" pitchFamily="66" charset="0"/>
              </a:rPr>
              <a:t>Second, </a:t>
            </a:r>
            <a:r>
              <a:rPr lang="en-US" smtClean="0">
                <a:latin typeface="Comic Sans MS" pitchFamily="66" charset="0"/>
              </a:rPr>
              <a:t>make your expectations clear</a:t>
            </a:r>
            <a:r>
              <a:rPr lang="en-US" b="0" smtClean="0">
                <a:latin typeface="Comic Sans MS" pitchFamily="66" charset="0"/>
              </a:rPr>
              <a:t>. Close reading can be encouraged by familiarizing students with the general procedures you expect and then monitoring their activity to be sure they are following through.</a:t>
            </a:r>
          </a:p>
          <a:p>
            <a:pPr eaLnBrk="1" hangingPunct="1"/>
            <a:r>
              <a:rPr lang="en-US" smtClean="0">
                <a:solidFill>
                  <a:srgbClr val="808080"/>
                </a:solidFill>
                <a:latin typeface="Comic Sans MS" pitchFamily="66" charset="0"/>
              </a:rPr>
              <a:t>				•</a:t>
            </a:r>
            <a:r>
              <a:rPr lang="en-US" b="0" smtClean="0">
                <a:solidFill>
                  <a:srgbClr val="000000"/>
                </a:solidFill>
                <a:latin typeface="Comic Sans MS" pitchFamily="66" charset="0"/>
              </a:rPr>
              <a:t>Set a purpose.</a:t>
            </a:r>
          </a:p>
          <a:p>
            <a:pPr lvl="4" eaLnBrk="1" hangingPunct="1">
              <a:buFont typeface="Wingdings" pitchFamily="2" charset="2"/>
              <a:buNone/>
            </a:pPr>
            <a:r>
              <a:rPr lang="en-US" smtClean="0">
                <a:solidFill>
                  <a:srgbClr val="808080"/>
                </a:solidFill>
                <a:latin typeface="Comic Sans MS" pitchFamily="66" charset="0"/>
              </a:rPr>
              <a:t>				• </a:t>
            </a:r>
            <a:r>
              <a:rPr lang="en-US" smtClean="0">
                <a:solidFill>
                  <a:srgbClr val="000000"/>
                </a:solidFill>
                <a:latin typeface="Comic Sans MS" pitchFamily="66" charset="0"/>
              </a:rPr>
              <a:t>Preview.</a:t>
            </a:r>
          </a:p>
          <a:p>
            <a:pPr lvl="4" eaLnBrk="1" hangingPunct="1">
              <a:buFont typeface="Wingdings" pitchFamily="2" charset="2"/>
              <a:buNone/>
            </a:pPr>
            <a:r>
              <a:rPr lang="en-US" smtClean="0">
                <a:solidFill>
                  <a:srgbClr val="808080"/>
                </a:solidFill>
                <a:latin typeface="Comic Sans MS" pitchFamily="66" charset="0"/>
              </a:rPr>
              <a:t>				• </a:t>
            </a:r>
            <a:r>
              <a:rPr lang="en-US" smtClean="0">
                <a:solidFill>
                  <a:srgbClr val="000000"/>
                </a:solidFill>
                <a:latin typeface="Comic Sans MS" pitchFamily="66" charset="0"/>
              </a:rPr>
              <a:t>Read.</a:t>
            </a:r>
          </a:p>
          <a:p>
            <a:pPr lvl="4" eaLnBrk="1" hangingPunct="1">
              <a:buFont typeface="Wingdings" pitchFamily="2" charset="2"/>
              <a:buNone/>
            </a:pPr>
            <a:r>
              <a:rPr lang="en-US" smtClean="0">
                <a:solidFill>
                  <a:srgbClr val="808080"/>
                </a:solidFill>
                <a:latin typeface="Comic Sans MS" pitchFamily="66" charset="0"/>
              </a:rPr>
              <a:t>				• </a:t>
            </a:r>
            <a:r>
              <a:rPr lang="en-US" smtClean="0">
                <a:solidFill>
                  <a:srgbClr val="000000"/>
                </a:solidFill>
                <a:latin typeface="Comic Sans MS" pitchFamily="66" charset="0"/>
              </a:rPr>
              <a:t>Review your purpose.</a:t>
            </a:r>
            <a:endParaRPr lang="en-US" smtClean="0">
              <a:latin typeface="Comic Sans MS" pitchFamily="66" charset="0"/>
            </a:endParaRPr>
          </a:p>
          <a:p>
            <a:pPr eaLnBrk="1" hangingPunct="1"/>
            <a:endParaRPr lang="en-US" b="0" smtClean="0">
              <a:latin typeface="Comic Sans MS" pitchFamily="66" charset="0"/>
            </a:endParaRPr>
          </a:p>
        </p:txBody>
      </p:sp>
      <p:sp>
        <p:nvSpPr>
          <p:cNvPr id="16388" name="Text Box 5"/>
          <p:cNvSpPr txBox="1">
            <a:spLocks noChangeArrowheads="1"/>
          </p:cNvSpPr>
          <p:nvPr/>
        </p:nvSpPr>
        <p:spPr bwMode="auto">
          <a:xfrm>
            <a:off x="-1539875" y="4456113"/>
            <a:ext cx="184150" cy="366712"/>
          </a:xfrm>
          <a:prstGeom prst="rect">
            <a:avLst/>
          </a:prstGeom>
          <a:noFill/>
          <a:ln w="9525">
            <a:noFill/>
            <a:miter lim="800000"/>
            <a:headEnd/>
            <a:tailEnd/>
          </a:ln>
        </p:spPr>
        <p:txBody>
          <a:bodyPr wrap="none">
            <a:spAutoFit/>
          </a:bodyPr>
          <a:lstStyle/>
          <a:p>
            <a:endParaRPr lang="en-US"/>
          </a:p>
        </p:txBody>
      </p:sp>
      <p:pic>
        <p:nvPicPr>
          <p:cNvPr id="16389" name="Picture 5"/>
          <p:cNvPicPr>
            <a:picLocks noChangeAspect="1" noChangeArrowheads="1"/>
          </p:cNvPicPr>
          <p:nvPr/>
        </p:nvPicPr>
        <p:blipFill>
          <a:blip r:embed="rId2" cstate="print"/>
          <a:srcRect/>
          <a:stretch>
            <a:fillRect/>
          </a:stretch>
        </p:blipFill>
        <p:spPr bwMode="auto">
          <a:xfrm>
            <a:off x="228600" y="3276600"/>
            <a:ext cx="1073150" cy="1704975"/>
          </a:xfrm>
          <a:prstGeom prst="rect">
            <a:avLst/>
          </a:prstGeom>
          <a:noFill/>
          <a:ln w="9525">
            <a:noFill/>
            <a:miter lim="800000"/>
            <a:headEnd/>
            <a:tailEnd/>
          </a:ln>
        </p:spPr>
      </p:pic>
      <p:pic>
        <p:nvPicPr>
          <p:cNvPr id="16390" name="Picture 7"/>
          <p:cNvPicPr>
            <a:picLocks noChangeAspect="1" noChangeArrowheads="1"/>
          </p:cNvPicPr>
          <p:nvPr/>
        </p:nvPicPr>
        <p:blipFill>
          <a:blip r:embed="rId3" cstate="print"/>
          <a:srcRect/>
          <a:stretch>
            <a:fillRect/>
          </a:stretch>
        </p:blipFill>
        <p:spPr bwMode="auto">
          <a:xfrm>
            <a:off x="7464425" y="152400"/>
            <a:ext cx="1300163" cy="13001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B79DE1F-69C6-403A-8AAC-489762C3D837}"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body" idx="1"/>
          </p:nvPr>
        </p:nvSpPr>
        <p:spPr>
          <a:xfrm>
            <a:off x="838200" y="914400"/>
            <a:ext cx="7521575" cy="2971800"/>
          </a:xfrm>
        </p:spPr>
        <p:txBody>
          <a:bodyPr/>
          <a:lstStyle/>
          <a:p>
            <a:pPr eaLnBrk="1" hangingPunct="1"/>
            <a:r>
              <a:rPr lang="en-US" b="0" smtClean="0">
                <a:latin typeface="Comic Sans MS" pitchFamily="66" charset="0"/>
              </a:rPr>
              <a:t>Third, plan for students to engage in brief forms of response to </a:t>
            </a:r>
            <a:r>
              <a:rPr lang="en-US" smtClean="0">
                <a:latin typeface="Comic Sans MS" pitchFamily="66" charset="0"/>
              </a:rPr>
              <a:t>check for </a:t>
            </a:r>
          </a:p>
          <a:p>
            <a:pPr eaLnBrk="1" hangingPunct="1"/>
            <a:r>
              <a:rPr lang="en-US" smtClean="0">
                <a:latin typeface="Comic Sans MS" pitchFamily="66" charset="0"/>
              </a:rPr>
              <a:t>understanding</a:t>
            </a:r>
            <a:r>
              <a:rPr lang="en-US" b="0" smtClean="0">
                <a:latin typeface="Comic Sans MS" pitchFamily="66" charset="0"/>
              </a:rPr>
              <a:t> during or after each session. Having students write or orally </a:t>
            </a:r>
          </a:p>
          <a:p>
            <a:pPr eaLnBrk="1" hangingPunct="1"/>
            <a:r>
              <a:rPr lang="en-US" b="0" smtClean="0">
                <a:latin typeface="Comic Sans MS" pitchFamily="66" charset="0"/>
              </a:rPr>
              <a:t>share their thinking has been found to help keep them on task. Along these </a:t>
            </a:r>
          </a:p>
          <a:p>
            <a:pPr eaLnBrk="1" hangingPunct="1"/>
            <a:r>
              <a:rPr lang="en-US" b="0" smtClean="0">
                <a:latin typeface="Comic Sans MS" pitchFamily="66" charset="0"/>
              </a:rPr>
              <a:t>same lines, it can also be helpful to conference with students.</a:t>
            </a:r>
          </a:p>
          <a:p>
            <a:pPr eaLnBrk="1" hangingPunct="1"/>
            <a:endParaRPr lang="en-US" b="0" smtClean="0">
              <a:latin typeface="Comic Sans MS" pitchFamily="66" charset="0"/>
            </a:endParaRPr>
          </a:p>
          <a:p>
            <a:pPr eaLnBrk="1" hangingPunct="1"/>
            <a:endParaRPr lang="en-US" b="0" smtClean="0">
              <a:latin typeface="SabonLTStd-Roman" charset="0"/>
            </a:endParaRPr>
          </a:p>
        </p:txBody>
      </p:sp>
      <p:pic>
        <p:nvPicPr>
          <p:cNvPr id="17411" name="Picture 3"/>
          <p:cNvPicPr>
            <a:picLocks noChangeAspect="1" noChangeArrowheads="1"/>
          </p:cNvPicPr>
          <p:nvPr/>
        </p:nvPicPr>
        <p:blipFill>
          <a:blip r:embed="rId2" cstate="print"/>
          <a:srcRect/>
          <a:stretch>
            <a:fillRect/>
          </a:stretch>
        </p:blipFill>
        <p:spPr bwMode="auto">
          <a:xfrm>
            <a:off x="3048000" y="3505200"/>
            <a:ext cx="2286000" cy="15128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323AC74-03BD-4777-9F88-EDA4F51F63F7}"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How to Use Response Journals</a:t>
            </a:r>
          </a:p>
        </p:txBody>
      </p:sp>
      <p:sp>
        <p:nvSpPr>
          <p:cNvPr id="18435" name="Rectangle 5"/>
          <p:cNvSpPr>
            <a:spLocks noGrp="1"/>
          </p:cNvSpPr>
          <p:nvPr>
            <p:ph type="body" idx="1"/>
          </p:nvPr>
        </p:nvSpPr>
        <p:spPr>
          <a:xfrm>
            <a:off x="822325" y="990600"/>
            <a:ext cx="7521575" cy="4038600"/>
          </a:xfrm>
        </p:spPr>
        <p:txBody>
          <a:bodyPr/>
          <a:lstStyle/>
          <a:p>
            <a:pPr eaLnBrk="1" hangingPunct="1">
              <a:lnSpc>
                <a:spcPct val="90000"/>
              </a:lnSpc>
            </a:pPr>
            <a:r>
              <a:rPr lang="en-US" sz="1400" b="0" smtClean="0">
                <a:latin typeface="Comic Sans MS" pitchFamily="66" charset="0"/>
              </a:rPr>
              <a:t>Response journals are notebooks in which </a:t>
            </a:r>
            <a:r>
              <a:rPr lang="en-US" sz="1400" smtClean="0">
                <a:latin typeface="Comic Sans MS" pitchFamily="66" charset="0"/>
              </a:rPr>
              <a:t>students record their thoughts</a:t>
            </a:r>
          </a:p>
          <a:p>
            <a:pPr eaLnBrk="1" hangingPunct="1">
              <a:lnSpc>
                <a:spcPct val="90000"/>
              </a:lnSpc>
            </a:pPr>
            <a:r>
              <a:rPr lang="en-US" sz="1400" smtClean="0">
                <a:latin typeface="Comic Sans MS" pitchFamily="66" charset="0"/>
              </a:rPr>
              <a:t>about a text </a:t>
            </a:r>
            <a:r>
              <a:rPr lang="en-US" sz="1400" b="0" smtClean="0">
                <a:latin typeface="Comic Sans MS" pitchFamily="66" charset="0"/>
              </a:rPr>
              <a:t>that has been read or listened to. </a:t>
            </a:r>
          </a:p>
          <a:p>
            <a:pPr eaLnBrk="1" hangingPunct="1">
              <a:lnSpc>
                <a:spcPct val="90000"/>
              </a:lnSpc>
              <a:buFont typeface="Arial" pitchFamily="34" charset="0"/>
              <a:buChar char="•"/>
            </a:pPr>
            <a:r>
              <a:rPr lang="en-US" sz="1400" b="0" smtClean="0">
                <a:latin typeface="Comic Sans MS" pitchFamily="66" charset="0"/>
              </a:rPr>
              <a:t>Write one word that was important to your reading today.</a:t>
            </a:r>
          </a:p>
          <a:p>
            <a:pPr eaLnBrk="1" hangingPunct="1">
              <a:lnSpc>
                <a:spcPct val="90000"/>
              </a:lnSpc>
              <a:buFont typeface="Arial" pitchFamily="34" charset="0"/>
              <a:buChar char="•"/>
            </a:pPr>
            <a:r>
              <a:rPr lang="en-US" sz="1400" b="0" smtClean="0">
                <a:latin typeface="Comic Sans MS" pitchFamily="66" charset="0"/>
              </a:rPr>
              <a:t>Write one sentence that shows what was important in your reading today.</a:t>
            </a:r>
          </a:p>
          <a:p>
            <a:pPr eaLnBrk="1" hangingPunct="1">
              <a:lnSpc>
                <a:spcPct val="90000"/>
              </a:lnSpc>
              <a:buFont typeface="Arial" pitchFamily="34" charset="0"/>
              <a:buChar char="•"/>
            </a:pPr>
            <a:r>
              <a:rPr lang="en-US" sz="1400" b="0" smtClean="0">
                <a:latin typeface="Comic Sans MS" pitchFamily="66" charset="0"/>
              </a:rPr>
              <a:t>Write a fact or piece of information about one part that would be interesting to discuss with a partner or group.</a:t>
            </a:r>
          </a:p>
          <a:p>
            <a:pPr eaLnBrk="1" hangingPunct="1">
              <a:lnSpc>
                <a:spcPct val="90000"/>
              </a:lnSpc>
              <a:buFont typeface="Arial" pitchFamily="34" charset="0"/>
              <a:buChar char="•"/>
            </a:pPr>
            <a:r>
              <a:rPr lang="en-US" sz="1400" b="0" smtClean="0">
                <a:latin typeface="Comic Sans MS" pitchFamily="66" charset="0"/>
              </a:rPr>
              <a:t>Sketch one part you found to be interesting. Use captions or labels to show what is happening.</a:t>
            </a:r>
          </a:p>
          <a:p>
            <a:pPr eaLnBrk="1" hangingPunct="1">
              <a:lnSpc>
                <a:spcPct val="90000"/>
              </a:lnSpc>
              <a:buFont typeface="Arial" pitchFamily="34" charset="0"/>
              <a:buChar char="•"/>
            </a:pPr>
            <a:r>
              <a:rPr lang="en-US" sz="1400" b="0" smtClean="0">
                <a:latin typeface="Comic Sans MS" pitchFamily="66" charset="0"/>
              </a:rPr>
              <a:t>Write your opinion about this book or section. Use ideas from the text to support your thinking.</a:t>
            </a:r>
          </a:p>
          <a:p>
            <a:pPr eaLnBrk="1" hangingPunct="1">
              <a:lnSpc>
                <a:spcPct val="90000"/>
              </a:lnSpc>
              <a:buFont typeface="Arial" pitchFamily="34" charset="0"/>
              <a:buChar char="•"/>
            </a:pPr>
            <a:r>
              <a:rPr lang="en-US" sz="1400" b="0" smtClean="0">
                <a:latin typeface="Comic Sans MS" pitchFamily="66" charset="0"/>
              </a:rPr>
              <a:t>Write down what you think are the main ideas.</a:t>
            </a:r>
          </a:p>
          <a:p>
            <a:pPr eaLnBrk="1" hangingPunct="1">
              <a:lnSpc>
                <a:spcPct val="90000"/>
              </a:lnSpc>
              <a:buFont typeface="Arial" pitchFamily="34" charset="0"/>
              <a:buChar char="•"/>
            </a:pPr>
            <a:r>
              <a:rPr lang="en-US" sz="1400" b="0" smtClean="0">
                <a:latin typeface="Comic Sans MS" pitchFamily="66" charset="0"/>
              </a:rPr>
              <a:t>Write about a connection you made to the book. Write about a connection between this book and another book.</a:t>
            </a:r>
          </a:p>
          <a:p>
            <a:pPr eaLnBrk="1" hangingPunct="1">
              <a:lnSpc>
                <a:spcPct val="90000"/>
              </a:lnSpc>
            </a:pPr>
            <a:r>
              <a:rPr lang="en-US" sz="1400" smtClean="0">
                <a:solidFill>
                  <a:srgbClr val="FF0000"/>
                </a:solidFill>
                <a:latin typeface="Comic Sans MS" pitchFamily="66" charset="0"/>
              </a:rPr>
              <a:t>Provide opportunities for students to share their journals with you or with a </a:t>
            </a:r>
          </a:p>
          <a:p>
            <a:pPr eaLnBrk="1" hangingPunct="1">
              <a:lnSpc>
                <a:spcPct val="90000"/>
              </a:lnSpc>
            </a:pPr>
            <a:r>
              <a:rPr lang="en-US" sz="1400" smtClean="0">
                <a:solidFill>
                  <a:srgbClr val="FF0000"/>
                </a:solidFill>
                <a:latin typeface="Comic Sans MS" pitchFamily="66" charset="0"/>
              </a:rPr>
              <a:t>partner</a:t>
            </a:r>
            <a:r>
              <a:rPr lang="en-US" sz="1400" b="0" smtClean="0">
                <a:solidFill>
                  <a:srgbClr val="FF0000"/>
                </a:solidFill>
                <a:latin typeface="Comic Sans MS" pitchFamily="66" charset="0"/>
              </a:rPr>
              <a:t>.</a:t>
            </a:r>
          </a:p>
          <a:p>
            <a:pPr eaLnBrk="1" hangingPunct="1">
              <a:lnSpc>
                <a:spcPct val="90000"/>
              </a:lnSpc>
            </a:pPr>
            <a:endParaRPr lang="en-US" sz="1400" b="0" smtClean="0">
              <a:latin typeface="Comic Sans MS" pitchFamily="66" charset="0"/>
            </a:endParaRPr>
          </a:p>
          <a:p>
            <a:pPr eaLnBrk="1" hangingPunct="1">
              <a:lnSpc>
                <a:spcPct val="90000"/>
              </a:lnSpc>
            </a:pPr>
            <a:endParaRPr lang="en-US" sz="1400" smtClean="0"/>
          </a:p>
        </p:txBody>
      </p:sp>
      <p:pic>
        <p:nvPicPr>
          <p:cNvPr id="18436" name="Picture 4" descr="C:\Users\25\AppData\Local\Microsoft\Windows\Temporary Internet Files\Content.IE5\KMLX1691\MP900408893[1].jpg"/>
          <p:cNvPicPr>
            <a:picLocks noChangeAspect="1" noChangeArrowheads="1"/>
          </p:cNvPicPr>
          <p:nvPr/>
        </p:nvPicPr>
        <p:blipFill>
          <a:blip r:embed="rId2" cstate="print"/>
          <a:srcRect/>
          <a:stretch>
            <a:fillRect/>
          </a:stretch>
        </p:blipFill>
        <p:spPr bwMode="auto">
          <a:xfrm>
            <a:off x="7696200" y="304800"/>
            <a:ext cx="1049338" cy="15827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7671223-73BB-4504-B64C-58B1363E0283}"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b="1" cap="none" smtClean="0">
                <a:latin typeface="Comic Sans MS" pitchFamily="66" charset="0"/>
              </a:rPr>
              <a:t>Stop and Chats</a:t>
            </a:r>
          </a:p>
        </p:txBody>
      </p:sp>
      <p:sp>
        <p:nvSpPr>
          <p:cNvPr id="19459" name="Rectangle 6"/>
          <p:cNvSpPr>
            <a:spLocks noGrp="1"/>
          </p:cNvSpPr>
          <p:nvPr>
            <p:ph type="body" idx="1"/>
          </p:nvPr>
        </p:nvSpPr>
        <p:spPr>
          <a:xfrm>
            <a:off x="838200" y="1447800"/>
            <a:ext cx="7521575" cy="2709863"/>
          </a:xfrm>
        </p:spPr>
        <p:txBody>
          <a:bodyPr/>
          <a:lstStyle/>
          <a:p>
            <a:pPr eaLnBrk="1" hangingPunct="1"/>
            <a:r>
              <a:rPr lang="en-US" b="0" smtClean="0">
                <a:latin typeface="Comic Sans MS" pitchFamily="66" charset="0"/>
              </a:rPr>
              <a:t>Stop-and-chats are a framework for students to </a:t>
            </a:r>
            <a:r>
              <a:rPr lang="en-US" smtClean="0">
                <a:latin typeface="Comic Sans MS" pitchFamily="66" charset="0"/>
              </a:rPr>
              <a:t>read and then stop at a </a:t>
            </a:r>
          </a:p>
          <a:p>
            <a:pPr eaLnBrk="1" hangingPunct="1"/>
            <a:r>
              <a:rPr lang="en-US" smtClean="0">
                <a:latin typeface="Comic Sans MS" pitchFamily="66" charset="0"/>
              </a:rPr>
              <a:t>designated point to discuss the content</a:t>
            </a:r>
            <a:r>
              <a:rPr lang="en-US" b="0" smtClean="0">
                <a:latin typeface="Comic Sans MS" pitchFamily="66" charset="0"/>
              </a:rPr>
              <a:t> with a partner. They may be used </a:t>
            </a:r>
          </a:p>
          <a:p>
            <a:pPr eaLnBrk="1" hangingPunct="1"/>
            <a:r>
              <a:rPr lang="en-US" b="0" smtClean="0">
                <a:latin typeface="Comic Sans MS" pitchFamily="66" charset="0"/>
              </a:rPr>
              <a:t>any time two or more (even thirty) students are reading the same text. The </a:t>
            </a:r>
          </a:p>
          <a:p>
            <a:pPr eaLnBrk="1" hangingPunct="1"/>
            <a:r>
              <a:rPr lang="en-US" b="0" smtClean="0">
                <a:latin typeface="Comic Sans MS" pitchFamily="66" charset="0"/>
              </a:rPr>
              <a:t>process </a:t>
            </a:r>
            <a:r>
              <a:rPr lang="en-US" smtClean="0">
                <a:latin typeface="Comic Sans MS" pitchFamily="66" charset="0"/>
              </a:rPr>
              <a:t>encourages close reading by setting up students to read with a </a:t>
            </a:r>
          </a:p>
          <a:p>
            <a:pPr eaLnBrk="1" hangingPunct="1"/>
            <a:r>
              <a:rPr lang="en-US" smtClean="0">
                <a:latin typeface="Comic Sans MS" pitchFamily="66" charset="0"/>
              </a:rPr>
              <a:t>specific purpose in mind and fostering conversations related to that </a:t>
            </a:r>
          </a:p>
          <a:p>
            <a:pPr eaLnBrk="1" hangingPunct="1"/>
            <a:r>
              <a:rPr lang="en-US" smtClean="0">
                <a:latin typeface="Comic Sans MS" pitchFamily="66" charset="0"/>
              </a:rPr>
              <a:t>purpose</a:t>
            </a:r>
            <a:r>
              <a:rPr lang="en-US" b="0" smtClean="0">
                <a:latin typeface="Comic Sans MS" pitchFamily="66" charset="0"/>
              </a:rPr>
              <a:t>.</a:t>
            </a:r>
          </a:p>
        </p:txBody>
      </p:sp>
      <p:sp>
        <p:nvSpPr>
          <p:cNvPr id="2" name="Slide Number Placeholder 1"/>
          <p:cNvSpPr>
            <a:spLocks noGrp="1"/>
          </p:cNvSpPr>
          <p:nvPr>
            <p:ph type="sldNum" sz="quarter" idx="12"/>
          </p:nvPr>
        </p:nvSpPr>
        <p:spPr/>
        <p:txBody>
          <a:bodyPr/>
          <a:lstStyle/>
          <a:p>
            <a:pPr>
              <a:defRPr/>
            </a:pPr>
            <a:fld id="{23DFBFAF-7539-468F-B5B1-08B096BDD1B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How to Use Stop and Chat</a:t>
            </a:r>
          </a:p>
        </p:txBody>
      </p:sp>
      <p:sp>
        <p:nvSpPr>
          <p:cNvPr id="20483" name="Rectangle 3"/>
          <p:cNvSpPr>
            <a:spLocks noGrp="1"/>
          </p:cNvSpPr>
          <p:nvPr>
            <p:ph type="body" idx="1"/>
          </p:nvPr>
        </p:nvSpPr>
        <p:spPr/>
        <p:txBody>
          <a:bodyPr/>
          <a:lstStyle/>
          <a:p>
            <a:pPr eaLnBrk="1" hangingPunct="1"/>
            <a:r>
              <a:rPr lang="en-US" sz="1400" b="0" smtClean="0">
                <a:latin typeface="Comic Sans MS" pitchFamily="66" charset="0"/>
              </a:rPr>
              <a:t>1.</a:t>
            </a:r>
            <a:r>
              <a:rPr lang="en-US" sz="1400" smtClean="0">
                <a:latin typeface="Comic Sans MS" pitchFamily="66" charset="0"/>
              </a:rPr>
              <a:t> </a:t>
            </a:r>
            <a:r>
              <a:rPr lang="en-US" sz="1400" b="0" smtClean="0">
                <a:latin typeface="Comic Sans MS" pitchFamily="66" charset="0"/>
              </a:rPr>
              <a:t>Student teams place a marker at an agreed-upon stopping point. upon reaching this point, they exchange their thoughts about what they have read so far and then place the marker at the next agreed uponstopping point in preparation for another chat. To get the </a:t>
            </a:r>
            <a:r>
              <a:rPr lang="en-US" sz="1400" b="0" smtClean="0">
                <a:solidFill>
                  <a:srgbClr val="000000"/>
                </a:solidFill>
                <a:latin typeface="Comic Sans MS" pitchFamily="66" charset="0"/>
              </a:rPr>
              <a:t>conversations started, you and the students can brainstorm some generic prompts, or you can offer your own. For example:</a:t>
            </a:r>
          </a:p>
          <a:p>
            <a:pPr eaLnBrk="1" hangingPunct="1"/>
            <a:r>
              <a:rPr lang="en-US" sz="1400" smtClean="0">
                <a:solidFill>
                  <a:srgbClr val="808080"/>
                </a:solidFill>
                <a:latin typeface="Comic Sans MS" pitchFamily="66" charset="0"/>
              </a:rPr>
              <a:t>	• </a:t>
            </a:r>
            <a:r>
              <a:rPr lang="en-US" sz="1400" b="0" smtClean="0">
                <a:solidFill>
                  <a:srgbClr val="000000"/>
                </a:solidFill>
                <a:latin typeface="Comic Sans MS" pitchFamily="66" charset="0"/>
              </a:rPr>
              <a:t>Given our purpose, what have we learned so far?</a:t>
            </a:r>
          </a:p>
          <a:p>
            <a:pPr eaLnBrk="1" hangingPunct="1"/>
            <a:r>
              <a:rPr lang="en-US" sz="1400" smtClean="0">
                <a:solidFill>
                  <a:srgbClr val="808080"/>
                </a:solidFill>
                <a:latin typeface="Comic Sans MS" pitchFamily="66" charset="0"/>
              </a:rPr>
              <a:t>	• </a:t>
            </a:r>
            <a:r>
              <a:rPr lang="en-US" sz="1400" b="0" smtClean="0">
                <a:solidFill>
                  <a:srgbClr val="000000"/>
                </a:solidFill>
                <a:latin typeface="Comic Sans MS" pitchFamily="66" charset="0"/>
              </a:rPr>
              <a:t>What is this part about?</a:t>
            </a:r>
          </a:p>
          <a:p>
            <a:pPr eaLnBrk="1" hangingPunct="1"/>
            <a:r>
              <a:rPr lang="en-US" sz="1400" smtClean="0">
                <a:solidFill>
                  <a:srgbClr val="808080"/>
                </a:solidFill>
                <a:latin typeface="Comic Sans MS" pitchFamily="66" charset="0"/>
              </a:rPr>
              <a:t>	• </a:t>
            </a:r>
            <a:r>
              <a:rPr lang="en-US" sz="1400" b="0" smtClean="0">
                <a:solidFill>
                  <a:srgbClr val="000000"/>
                </a:solidFill>
                <a:latin typeface="Comic Sans MS" pitchFamily="66" charset="0"/>
              </a:rPr>
              <a:t>What did the author teach in this section?</a:t>
            </a:r>
          </a:p>
          <a:p>
            <a:pPr eaLnBrk="1" hangingPunct="1"/>
            <a:r>
              <a:rPr lang="en-US" sz="1400" smtClean="0">
                <a:solidFill>
                  <a:srgbClr val="808080"/>
                </a:solidFill>
                <a:latin typeface="Comic Sans MS" pitchFamily="66" charset="0"/>
              </a:rPr>
              <a:t>	• </a:t>
            </a:r>
            <a:r>
              <a:rPr lang="en-US" sz="1400" b="0" smtClean="0">
                <a:solidFill>
                  <a:srgbClr val="000000"/>
                </a:solidFill>
                <a:latin typeface="Comic Sans MS" pitchFamily="66" charset="0"/>
              </a:rPr>
              <a:t>What do you think will happen next?</a:t>
            </a:r>
          </a:p>
          <a:p>
            <a:pPr eaLnBrk="1" hangingPunct="1"/>
            <a:r>
              <a:rPr lang="en-US" sz="1400" smtClean="0">
                <a:solidFill>
                  <a:srgbClr val="808080"/>
                </a:solidFill>
                <a:latin typeface="Comic Sans MS" pitchFamily="66" charset="0"/>
              </a:rPr>
              <a:t>	• </a:t>
            </a:r>
            <a:r>
              <a:rPr lang="en-US" sz="1400" b="0" smtClean="0">
                <a:solidFill>
                  <a:srgbClr val="000000"/>
                </a:solidFill>
                <a:latin typeface="Comic Sans MS" pitchFamily="66" charset="0"/>
              </a:rPr>
              <a:t>Is there a word that is either important or confusing?</a:t>
            </a:r>
          </a:p>
          <a:p>
            <a:pPr eaLnBrk="1" hangingPunct="1"/>
            <a:r>
              <a:rPr lang="en-US" sz="1400" b="0" smtClean="0">
                <a:solidFill>
                  <a:srgbClr val="000000"/>
                </a:solidFill>
                <a:latin typeface="Comic Sans MS" pitchFamily="66" charset="0"/>
              </a:rPr>
              <a:t>2.</a:t>
            </a:r>
            <a:r>
              <a:rPr lang="en-US" sz="1400" smtClean="0">
                <a:solidFill>
                  <a:srgbClr val="000000"/>
                </a:solidFill>
                <a:latin typeface="Comic Sans MS" pitchFamily="66" charset="0"/>
              </a:rPr>
              <a:t> </a:t>
            </a:r>
            <a:r>
              <a:rPr lang="en-US" sz="1400" b="0" smtClean="0">
                <a:solidFill>
                  <a:srgbClr val="000000"/>
                </a:solidFill>
                <a:latin typeface="Comic Sans MS" pitchFamily="66" charset="0"/>
              </a:rPr>
              <a:t>As students gain experience with stop-and-chats, follow up with lessons</a:t>
            </a:r>
          </a:p>
          <a:p>
            <a:pPr eaLnBrk="1" hangingPunct="1"/>
            <a:r>
              <a:rPr lang="en-US" sz="1400" b="0" smtClean="0">
                <a:solidFill>
                  <a:srgbClr val="000000"/>
                </a:solidFill>
                <a:latin typeface="Comic Sans MS" pitchFamily="66" charset="0"/>
              </a:rPr>
              <a:t>       based on observations of their performance.</a:t>
            </a:r>
          </a:p>
        </p:txBody>
      </p:sp>
      <p:sp>
        <p:nvSpPr>
          <p:cNvPr id="2" name="Slide Number Placeholder 1"/>
          <p:cNvSpPr>
            <a:spLocks noGrp="1"/>
          </p:cNvSpPr>
          <p:nvPr>
            <p:ph type="sldNum" sz="quarter" idx="12"/>
          </p:nvPr>
        </p:nvSpPr>
        <p:spPr/>
        <p:txBody>
          <a:bodyPr/>
          <a:lstStyle/>
          <a:p>
            <a:pPr>
              <a:defRPr/>
            </a:pPr>
            <a:fld id="{74EC0AC6-6D16-48A9-8649-E48EE4C0D73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b="1" cap="none" smtClean="0">
                <a:latin typeface="Comic Sans MS" pitchFamily="66" charset="0"/>
              </a:rPr>
              <a:t>Interactive Journals</a:t>
            </a:r>
          </a:p>
        </p:txBody>
      </p:sp>
      <p:sp>
        <p:nvSpPr>
          <p:cNvPr id="21507" name="Rectangle 3"/>
          <p:cNvSpPr>
            <a:spLocks noGrp="1"/>
          </p:cNvSpPr>
          <p:nvPr>
            <p:ph type="body" idx="1"/>
          </p:nvPr>
        </p:nvSpPr>
        <p:spPr/>
        <p:txBody>
          <a:bodyPr/>
          <a:lstStyle/>
          <a:p>
            <a:pPr eaLnBrk="1" hangingPunct="1"/>
            <a:r>
              <a:rPr lang="en-US" b="0" smtClean="0">
                <a:latin typeface="Comic Sans MS" pitchFamily="66" charset="0"/>
              </a:rPr>
              <a:t>Interactive journals are notebooks in which </a:t>
            </a:r>
            <a:r>
              <a:rPr lang="en-US" smtClean="0">
                <a:latin typeface="Comic Sans MS" pitchFamily="66" charset="0"/>
              </a:rPr>
              <a:t>students participate in short </a:t>
            </a:r>
          </a:p>
          <a:p>
            <a:pPr eaLnBrk="1" hangingPunct="1"/>
            <a:r>
              <a:rPr lang="en-US" smtClean="0">
                <a:latin typeface="Comic Sans MS" pitchFamily="66" charset="0"/>
              </a:rPr>
              <a:t>written conversations about what they are reading</a:t>
            </a:r>
            <a:r>
              <a:rPr lang="en-US" b="0" smtClean="0">
                <a:latin typeface="Comic Sans MS" pitchFamily="66" charset="0"/>
              </a:rPr>
              <a:t>. Interactive journals </a:t>
            </a:r>
          </a:p>
          <a:p>
            <a:pPr eaLnBrk="1" hangingPunct="1"/>
            <a:r>
              <a:rPr lang="en-US" b="0" smtClean="0">
                <a:latin typeface="Comic Sans MS" pitchFamily="66" charset="0"/>
              </a:rPr>
              <a:t>encourage close reading involving students in a </a:t>
            </a:r>
            <a:r>
              <a:rPr lang="en-US" smtClean="0">
                <a:latin typeface="Comic Sans MS" pitchFamily="66" charset="0"/>
              </a:rPr>
              <a:t>cycle of reading manageable </a:t>
            </a:r>
          </a:p>
          <a:p>
            <a:pPr eaLnBrk="1" hangingPunct="1"/>
            <a:r>
              <a:rPr lang="en-US" smtClean="0">
                <a:latin typeface="Comic Sans MS" pitchFamily="66" charset="0"/>
              </a:rPr>
              <a:t>sections of text, generating questions together, and responding briefly </a:t>
            </a:r>
          </a:p>
          <a:p>
            <a:pPr eaLnBrk="1" hangingPunct="1"/>
            <a:r>
              <a:rPr lang="en-US" smtClean="0">
                <a:latin typeface="Comic Sans MS" pitchFamily="66" charset="0"/>
              </a:rPr>
              <a:t>through writing</a:t>
            </a:r>
            <a:r>
              <a:rPr lang="en-US" b="0" smtClean="0">
                <a:latin typeface="Comic Sans MS" pitchFamily="66" charset="0"/>
              </a:rPr>
              <a:t>.  To introduce the process, </a:t>
            </a:r>
            <a:r>
              <a:rPr lang="en-US" b="0" smtClean="0">
                <a:solidFill>
                  <a:srgbClr val="000000"/>
                </a:solidFill>
                <a:latin typeface="Comic Sans MS" pitchFamily="66" charset="0"/>
              </a:rPr>
              <a:t>provide each student with a </a:t>
            </a:r>
          </a:p>
          <a:p>
            <a:pPr eaLnBrk="1" hangingPunct="1"/>
            <a:r>
              <a:rPr lang="en-US" b="0" smtClean="0">
                <a:solidFill>
                  <a:srgbClr val="000000"/>
                </a:solidFill>
                <a:latin typeface="Comic Sans MS" pitchFamily="66" charset="0"/>
              </a:rPr>
              <a:t>notebook, showing where to write or draw, and where to leave room for a </a:t>
            </a:r>
          </a:p>
          <a:p>
            <a:pPr eaLnBrk="1" hangingPunct="1"/>
            <a:r>
              <a:rPr lang="en-US" b="0" smtClean="0">
                <a:solidFill>
                  <a:srgbClr val="000000"/>
                </a:solidFill>
                <a:latin typeface="Comic Sans MS" pitchFamily="66" charset="0"/>
              </a:rPr>
              <a:t>peer to respond. Let students know that the journals will be a place for </a:t>
            </a:r>
          </a:p>
          <a:p>
            <a:pPr eaLnBrk="1" hangingPunct="1"/>
            <a:r>
              <a:rPr lang="en-US" b="0" smtClean="0">
                <a:solidFill>
                  <a:srgbClr val="000000"/>
                </a:solidFill>
                <a:latin typeface="Comic Sans MS" pitchFamily="66" charset="0"/>
              </a:rPr>
              <a:t>sharing ideas about their reading.</a:t>
            </a:r>
          </a:p>
          <a:p>
            <a:pPr eaLnBrk="1" hangingPunct="1"/>
            <a:r>
              <a:rPr lang="en-US" smtClean="0">
                <a:solidFill>
                  <a:srgbClr val="000000"/>
                </a:solidFill>
                <a:latin typeface="HelveticaLTStd-BlkCond" charset="0"/>
              </a:rPr>
              <a:t>	</a:t>
            </a:r>
            <a:endParaRPr lang="en-US" b="0" smtClean="0">
              <a:solidFill>
                <a:srgbClr val="000000"/>
              </a:solidFill>
              <a:latin typeface="SabonLTStd-Roman" charset="0"/>
            </a:endParaRPr>
          </a:p>
        </p:txBody>
      </p:sp>
      <p:sp>
        <p:nvSpPr>
          <p:cNvPr id="2" name="Slide Number Placeholder 1"/>
          <p:cNvSpPr>
            <a:spLocks noGrp="1"/>
          </p:cNvSpPr>
          <p:nvPr>
            <p:ph type="sldNum" sz="quarter" idx="12"/>
          </p:nvPr>
        </p:nvSpPr>
        <p:spPr/>
        <p:txBody>
          <a:bodyPr/>
          <a:lstStyle/>
          <a:p>
            <a:pPr>
              <a:defRPr/>
            </a:pPr>
            <a:fld id="{227D5D52-1266-4691-9347-359397930588}"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b="1" cap="none" smtClean="0">
                <a:latin typeface="Comic Sans MS" pitchFamily="66" charset="0"/>
              </a:rPr>
              <a:t>How to Use Interactive Journals</a:t>
            </a:r>
          </a:p>
        </p:txBody>
      </p:sp>
      <p:sp>
        <p:nvSpPr>
          <p:cNvPr id="22531" name="Rectangle 5"/>
          <p:cNvSpPr>
            <a:spLocks noGrp="1"/>
          </p:cNvSpPr>
          <p:nvPr>
            <p:ph type="body" idx="1"/>
          </p:nvPr>
        </p:nvSpPr>
        <p:spPr/>
        <p:txBody>
          <a:bodyPr/>
          <a:lstStyle/>
          <a:p>
            <a:pPr eaLnBrk="1" hangingPunct="1">
              <a:lnSpc>
                <a:spcPct val="90000"/>
              </a:lnSpc>
            </a:pPr>
            <a:r>
              <a:rPr lang="en-US" sz="1400" b="0" smtClean="0">
                <a:latin typeface="Comic Sans MS" pitchFamily="66" charset="0"/>
              </a:rPr>
              <a:t>1. Instruct student-teams to </a:t>
            </a:r>
            <a:r>
              <a:rPr lang="en-US" sz="1400" smtClean="0">
                <a:latin typeface="Comic Sans MS" pitchFamily="66" charset="0"/>
              </a:rPr>
              <a:t>decide on a selected amount of text to read </a:t>
            </a:r>
          </a:p>
          <a:p>
            <a:pPr eaLnBrk="1" hangingPunct="1">
              <a:lnSpc>
                <a:spcPct val="90000"/>
              </a:lnSpc>
            </a:pPr>
            <a:r>
              <a:rPr lang="en-US" sz="1400" smtClean="0">
                <a:latin typeface="Comic Sans MS" pitchFamily="66" charset="0"/>
              </a:rPr>
              <a:t>closely</a:t>
            </a:r>
            <a:r>
              <a:rPr lang="en-US" sz="1400" b="0" smtClean="0">
                <a:latin typeface="Comic Sans MS" pitchFamily="66" charset="0"/>
              </a:rPr>
              <a:t> and to then be prepared to exchange their thoughts in writing. To get </a:t>
            </a:r>
          </a:p>
          <a:p>
            <a:pPr eaLnBrk="1" hangingPunct="1">
              <a:lnSpc>
                <a:spcPct val="90000"/>
              </a:lnSpc>
            </a:pPr>
            <a:r>
              <a:rPr lang="en-US" sz="1400" b="0" smtClean="0">
                <a:latin typeface="Comic Sans MS" pitchFamily="66" charset="0"/>
              </a:rPr>
              <a:t>the written conversations started, the students can brainstorm some generic </a:t>
            </a:r>
          </a:p>
          <a:p>
            <a:pPr eaLnBrk="1" hangingPunct="1">
              <a:lnSpc>
                <a:spcPct val="90000"/>
              </a:lnSpc>
            </a:pPr>
            <a:r>
              <a:rPr lang="en-US" sz="1400" b="0" smtClean="0">
                <a:latin typeface="Comic Sans MS" pitchFamily="66" charset="0"/>
              </a:rPr>
              <a:t>prompts or you can offer your own.</a:t>
            </a:r>
          </a:p>
          <a:p>
            <a:pPr eaLnBrk="1" hangingPunct="1">
              <a:lnSpc>
                <a:spcPct val="90000"/>
              </a:lnSpc>
            </a:pPr>
            <a:r>
              <a:rPr lang="en-US" sz="1400" b="0" smtClean="0">
                <a:latin typeface="Comic Sans MS" pitchFamily="66" charset="0"/>
              </a:rPr>
              <a:t>For example:</a:t>
            </a:r>
          </a:p>
          <a:p>
            <a:pPr eaLnBrk="1" hangingPunct="1">
              <a:lnSpc>
                <a:spcPct val="90000"/>
              </a:lnSpc>
            </a:pPr>
            <a:r>
              <a:rPr lang="en-US" sz="1400" b="0" smtClean="0">
                <a:latin typeface="Comic Sans MS" pitchFamily="66" charset="0"/>
              </a:rPr>
              <a:t>	• Choose one word that represents an important concept.</a:t>
            </a:r>
          </a:p>
          <a:p>
            <a:pPr eaLnBrk="1" hangingPunct="1">
              <a:lnSpc>
                <a:spcPct val="90000"/>
              </a:lnSpc>
            </a:pPr>
            <a:r>
              <a:rPr lang="en-US" sz="1400" b="0" smtClean="0">
                <a:latin typeface="Comic Sans MS" pitchFamily="66" charset="0"/>
              </a:rPr>
              <a:t>	• Choose one sentence that represents what you think is the most  </a:t>
            </a:r>
          </a:p>
          <a:p>
            <a:pPr eaLnBrk="1" hangingPunct="1">
              <a:lnSpc>
                <a:spcPct val="90000"/>
              </a:lnSpc>
            </a:pPr>
            <a:r>
              <a:rPr lang="en-US" sz="1400" b="0" smtClean="0">
                <a:latin typeface="Comic Sans MS" pitchFamily="66" charset="0"/>
              </a:rPr>
              <a:t>         important concept in this section.</a:t>
            </a:r>
          </a:p>
          <a:p>
            <a:pPr eaLnBrk="1" hangingPunct="1">
              <a:lnSpc>
                <a:spcPct val="90000"/>
              </a:lnSpc>
            </a:pPr>
            <a:r>
              <a:rPr lang="en-US" sz="1400" b="0" smtClean="0">
                <a:latin typeface="Comic Sans MS" pitchFamily="66" charset="0"/>
              </a:rPr>
              <a:t>	• Given our purpose, what have we learned so far? </a:t>
            </a:r>
          </a:p>
          <a:p>
            <a:pPr eaLnBrk="1" hangingPunct="1">
              <a:lnSpc>
                <a:spcPct val="90000"/>
              </a:lnSpc>
            </a:pPr>
            <a:r>
              <a:rPr lang="en-US" sz="1400" b="0" smtClean="0">
                <a:latin typeface="Comic Sans MS" pitchFamily="66" charset="0"/>
              </a:rPr>
              <a:t>	• What did the author teach in this section?</a:t>
            </a:r>
          </a:p>
          <a:p>
            <a:pPr eaLnBrk="1" hangingPunct="1">
              <a:lnSpc>
                <a:spcPct val="90000"/>
              </a:lnSpc>
            </a:pPr>
            <a:r>
              <a:rPr lang="en-US" sz="1400" b="0" smtClean="0">
                <a:latin typeface="Comic Sans MS" pitchFamily="66" charset="0"/>
              </a:rPr>
              <a:t>	• What do you think will happen next?</a:t>
            </a:r>
          </a:p>
          <a:p>
            <a:pPr eaLnBrk="1" hangingPunct="1">
              <a:lnSpc>
                <a:spcPct val="90000"/>
              </a:lnSpc>
            </a:pPr>
            <a:r>
              <a:rPr lang="en-US" sz="1400" b="0" smtClean="0">
                <a:latin typeface="Comic Sans MS" pitchFamily="66" charset="0"/>
              </a:rPr>
              <a:t>	• What do the visuals on page ______ tell us?</a:t>
            </a:r>
          </a:p>
          <a:p>
            <a:pPr eaLnBrk="1" hangingPunct="1">
              <a:lnSpc>
                <a:spcPct val="90000"/>
              </a:lnSpc>
            </a:pPr>
            <a:endParaRPr lang="en-US" sz="1400" b="0" smtClean="0">
              <a:latin typeface="Comic Sans MS" pitchFamily="66" charset="0"/>
            </a:endParaRPr>
          </a:p>
        </p:txBody>
      </p:sp>
      <p:sp>
        <p:nvSpPr>
          <p:cNvPr id="2" name="Slide Number Placeholder 1"/>
          <p:cNvSpPr>
            <a:spLocks noGrp="1"/>
          </p:cNvSpPr>
          <p:nvPr>
            <p:ph type="sldNum" sz="quarter" idx="12"/>
          </p:nvPr>
        </p:nvSpPr>
        <p:spPr/>
        <p:txBody>
          <a:bodyPr/>
          <a:lstStyle/>
          <a:p>
            <a:pPr>
              <a:defRPr/>
            </a:pPr>
            <a:fld id="{A4F1C330-5427-4619-AE18-5FC265520FB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How to Use Interactive Journals</a:t>
            </a:r>
          </a:p>
        </p:txBody>
      </p:sp>
      <p:sp>
        <p:nvSpPr>
          <p:cNvPr id="23555" name="Rectangle 5"/>
          <p:cNvSpPr>
            <a:spLocks noGrp="1"/>
          </p:cNvSpPr>
          <p:nvPr>
            <p:ph type="body" idx="1"/>
          </p:nvPr>
        </p:nvSpPr>
        <p:spPr>
          <a:xfrm>
            <a:off x="838200" y="1676400"/>
            <a:ext cx="7521575" cy="2938463"/>
          </a:xfrm>
        </p:spPr>
        <p:txBody>
          <a:bodyPr/>
          <a:lstStyle/>
          <a:p>
            <a:pPr eaLnBrk="1" hangingPunct="1"/>
            <a:r>
              <a:rPr lang="en-US" b="0" smtClean="0">
                <a:latin typeface="Comic Sans MS" pitchFamily="66" charset="0"/>
              </a:rPr>
              <a:t>2. At the agreed-upon stopping point, students write their responses</a:t>
            </a:r>
          </a:p>
          <a:p>
            <a:pPr eaLnBrk="1" hangingPunct="1"/>
            <a:r>
              <a:rPr lang="en-US" b="0" smtClean="0">
                <a:latin typeface="Comic Sans MS" pitchFamily="66" charset="0"/>
              </a:rPr>
              <a:t>and then trade journals to respond to the partner. They may exchange</a:t>
            </a:r>
          </a:p>
          <a:p>
            <a:pPr eaLnBrk="1" hangingPunct="1"/>
            <a:r>
              <a:rPr lang="en-US" b="0" smtClean="0">
                <a:latin typeface="Comic Sans MS" pitchFamily="66" charset="0"/>
              </a:rPr>
              <a:t>journals two or three times during a reading session, deciding</a:t>
            </a:r>
          </a:p>
          <a:p>
            <a:pPr eaLnBrk="1" hangingPunct="1"/>
            <a:r>
              <a:rPr lang="en-US" b="0" smtClean="0">
                <a:latin typeface="Comic Sans MS" pitchFamily="66" charset="0"/>
              </a:rPr>
              <a:t>on new prompts and stopping points as they go.</a:t>
            </a:r>
          </a:p>
        </p:txBody>
      </p:sp>
      <p:sp>
        <p:nvSpPr>
          <p:cNvPr id="2" name="Slide Number Placeholder 1"/>
          <p:cNvSpPr>
            <a:spLocks noGrp="1"/>
          </p:cNvSpPr>
          <p:nvPr>
            <p:ph type="sldNum" sz="quarter" idx="12"/>
          </p:nvPr>
        </p:nvSpPr>
        <p:spPr/>
        <p:txBody>
          <a:bodyPr/>
          <a:lstStyle/>
          <a:p>
            <a:pPr>
              <a:defRPr/>
            </a:pPr>
            <a:fld id="{C45AA916-D489-4A8C-BF08-F713B1D5ABC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Information Gathering</a:t>
            </a:r>
          </a:p>
        </p:txBody>
      </p:sp>
      <p:sp>
        <p:nvSpPr>
          <p:cNvPr id="24579" name="Rectangle 5"/>
          <p:cNvSpPr>
            <a:spLocks noGrp="1"/>
          </p:cNvSpPr>
          <p:nvPr>
            <p:ph type="body" idx="1"/>
          </p:nvPr>
        </p:nvSpPr>
        <p:spPr/>
        <p:txBody>
          <a:bodyPr/>
          <a:lstStyle/>
          <a:p>
            <a:pPr eaLnBrk="1" hangingPunct="1">
              <a:lnSpc>
                <a:spcPct val="90000"/>
              </a:lnSpc>
            </a:pPr>
            <a:r>
              <a:rPr lang="en-US" b="0" smtClean="0">
                <a:latin typeface="Comic Sans MS" pitchFamily="66" charset="0"/>
              </a:rPr>
              <a:t>Information gathering involves inviting students to </a:t>
            </a:r>
            <a:r>
              <a:rPr lang="en-US" smtClean="0">
                <a:latin typeface="Comic Sans MS" pitchFamily="66" charset="0"/>
              </a:rPr>
              <a:t>closely read a text or </a:t>
            </a:r>
          </a:p>
          <a:p>
            <a:pPr eaLnBrk="1" hangingPunct="1">
              <a:lnSpc>
                <a:spcPct val="90000"/>
              </a:lnSpc>
            </a:pPr>
            <a:r>
              <a:rPr lang="en-US" smtClean="0">
                <a:latin typeface="Comic Sans MS" pitchFamily="66" charset="0"/>
              </a:rPr>
              <a:t>its illustrations to meet a specific whole-class purpose</a:t>
            </a:r>
            <a:r>
              <a:rPr lang="en-US" b="0" smtClean="0">
                <a:latin typeface="Comic Sans MS" pitchFamily="66" charset="0"/>
              </a:rPr>
              <a:t>.</a:t>
            </a:r>
          </a:p>
          <a:p>
            <a:pPr eaLnBrk="1" hangingPunct="1">
              <a:lnSpc>
                <a:spcPct val="90000"/>
              </a:lnSpc>
            </a:pPr>
            <a:r>
              <a:rPr lang="en-US" b="0" smtClean="0">
                <a:latin typeface="Comic Sans MS" pitchFamily="66" charset="0"/>
              </a:rPr>
              <a:t>1. Collect a text set on a topic you are exploring through your </a:t>
            </a:r>
            <a:r>
              <a:rPr lang="en-US" smtClean="0">
                <a:latin typeface="Comic Sans MS" pitchFamily="66" charset="0"/>
              </a:rPr>
              <a:t>social studies or science curriculum</a:t>
            </a:r>
            <a:r>
              <a:rPr lang="en-US" b="0" smtClean="0">
                <a:latin typeface="Comic Sans MS" pitchFamily="66" charset="0"/>
              </a:rPr>
              <a:t>. Use one of the texts to show students how you read for specific information the class needs. For example, the class may be working to collect information on the ways individuals can conserve resources or on an important person in history. Show how you </a:t>
            </a:r>
            <a:r>
              <a:rPr lang="en-US" smtClean="0">
                <a:latin typeface="Comic Sans MS" pitchFamily="66" charset="0"/>
              </a:rPr>
              <a:t>read the text and/or view the illustrations with this goal in mind.</a:t>
            </a:r>
          </a:p>
          <a:p>
            <a:pPr eaLnBrk="1" hangingPunct="1">
              <a:lnSpc>
                <a:spcPct val="90000"/>
              </a:lnSpc>
            </a:pPr>
            <a:r>
              <a:rPr lang="en-US" b="0" smtClean="0">
                <a:latin typeface="Comic Sans MS" pitchFamily="66" charset="0"/>
              </a:rPr>
              <a:t>2. Provide each student with a </a:t>
            </a:r>
            <a:r>
              <a:rPr lang="en-US" smtClean="0">
                <a:latin typeface="Comic Sans MS" pitchFamily="66" charset="0"/>
              </a:rPr>
              <a:t>form for documenting information </a:t>
            </a:r>
            <a:r>
              <a:rPr lang="en-US" b="0" smtClean="0">
                <a:latin typeface="Comic Sans MS" pitchFamily="66" charset="0"/>
              </a:rPr>
              <a:t>in relation to the question at hand. Figure RIT 1.10 provides an example. Allow students to </a:t>
            </a:r>
            <a:r>
              <a:rPr lang="en-US" smtClean="0">
                <a:latin typeface="Comic Sans MS" pitchFamily="66" charset="0"/>
              </a:rPr>
              <a:t>work in teams </a:t>
            </a:r>
            <a:r>
              <a:rPr lang="en-US" b="0" smtClean="0">
                <a:latin typeface="Comic Sans MS" pitchFamily="66" charset="0"/>
              </a:rPr>
              <a:t>to search for answers to the question.</a:t>
            </a:r>
          </a:p>
          <a:p>
            <a:pPr eaLnBrk="1" hangingPunct="1">
              <a:lnSpc>
                <a:spcPct val="90000"/>
              </a:lnSpc>
            </a:pPr>
            <a:r>
              <a:rPr lang="en-US" b="0" smtClean="0">
                <a:latin typeface="Comic Sans MS" pitchFamily="66" charset="0"/>
              </a:rPr>
              <a:t>3. As a follow-up, </a:t>
            </a:r>
            <a:r>
              <a:rPr lang="en-US" smtClean="0">
                <a:latin typeface="Comic Sans MS" pitchFamily="66" charset="0"/>
              </a:rPr>
              <a:t>bring the class back together to use the information </a:t>
            </a:r>
            <a:r>
              <a:rPr lang="en-US" b="0" smtClean="0">
                <a:latin typeface="Comic Sans MS" pitchFamily="66" charset="0"/>
              </a:rPr>
              <a:t>that has been collected. For example, the class might web the information</a:t>
            </a:r>
          </a:p>
        </p:txBody>
      </p:sp>
      <p:sp>
        <p:nvSpPr>
          <p:cNvPr id="2" name="Slide Number Placeholder 1"/>
          <p:cNvSpPr>
            <a:spLocks noGrp="1"/>
          </p:cNvSpPr>
          <p:nvPr>
            <p:ph type="sldNum" sz="quarter" idx="12"/>
          </p:nvPr>
        </p:nvSpPr>
        <p:spPr/>
        <p:txBody>
          <a:bodyPr/>
          <a:lstStyle/>
          <a:p>
            <a:pPr>
              <a:defRPr/>
            </a:pPr>
            <a:fld id="{93C9B715-1A47-4790-AF9D-0FB054274A3B}"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latin typeface="Comic Sans MS" pitchFamily="66" charset="0"/>
              </a:rPr>
              <a:t>What is close reading?</a:t>
            </a:r>
            <a:endParaRPr lang="en-US" dirty="0">
              <a:latin typeface="Comic Sans MS" pitchFamily="66" charset="0"/>
            </a:endParaRPr>
          </a:p>
        </p:txBody>
      </p:sp>
      <p:sp>
        <p:nvSpPr>
          <p:cNvPr id="3" name="Content Placeholder 2"/>
          <p:cNvSpPr>
            <a:spLocks noGrp="1"/>
          </p:cNvSpPr>
          <p:nvPr>
            <p:ph idx="1"/>
          </p:nvPr>
        </p:nvSpPr>
        <p:spPr>
          <a:xfrm>
            <a:off x="822325" y="1144588"/>
            <a:ext cx="7521575" cy="3579812"/>
          </a:xfrm>
        </p:spPr>
        <p:txBody>
          <a:bodyPr rtlCol="0">
            <a:normAutofit/>
          </a:bodyPr>
          <a:lstStyle/>
          <a:p>
            <a:pPr marL="0" indent="0" eaLnBrk="1" fontAlgn="auto" hangingPunct="1">
              <a:spcAft>
                <a:spcPts val="0"/>
              </a:spcAft>
              <a:defRPr/>
            </a:pPr>
            <a:r>
              <a:rPr lang="en-US" b="0" dirty="0">
                <a:latin typeface="Comic Sans MS" pitchFamily="66" charset="0"/>
              </a:rPr>
              <a:t>Standard </a:t>
            </a:r>
            <a:r>
              <a:rPr lang="en-US" b="0" dirty="0" smtClean="0">
                <a:latin typeface="Comic Sans MS" pitchFamily="66" charset="0"/>
              </a:rPr>
              <a:t>1 </a:t>
            </a:r>
          </a:p>
          <a:p>
            <a:pPr marL="285750" indent="-285750" eaLnBrk="1" fontAlgn="auto" hangingPunct="1">
              <a:spcAft>
                <a:spcPts val="0"/>
              </a:spcAft>
              <a:buFont typeface="Arial" pitchFamily="34" charset="0"/>
              <a:buChar char="•"/>
              <a:defRPr/>
            </a:pPr>
            <a:r>
              <a:rPr lang="en-US" b="0" dirty="0" smtClean="0">
                <a:latin typeface="Comic Sans MS" pitchFamily="66" charset="0"/>
              </a:rPr>
              <a:t>Read closely to </a:t>
            </a:r>
            <a:r>
              <a:rPr lang="en-US" dirty="0" smtClean="0">
                <a:latin typeface="Comic Sans MS" pitchFamily="66" charset="0"/>
              </a:rPr>
              <a:t>determine what the text says explicitly</a:t>
            </a:r>
            <a:r>
              <a:rPr lang="en-US" b="0" dirty="0" smtClean="0">
                <a:latin typeface="Comic Sans MS" pitchFamily="66" charset="0"/>
              </a:rPr>
              <a:t>, and to </a:t>
            </a:r>
            <a:r>
              <a:rPr lang="en-US" dirty="0" smtClean="0">
                <a:latin typeface="Comic Sans MS" pitchFamily="66" charset="0"/>
              </a:rPr>
              <a:t>make logical inferences</a:t>
            </a:r>
            <a:r>
              <a:rPr lang="en-US" b="0" dirty="0" smtClean="0">
                <a:latin typeface="Comic Sans MS" pitchFamily="66" charset="0"/>
              </a:rPr>
              <a:t> from it; </a:t>
            </a:r>
            <a:r>
              <a:rPr lang="en-US" dirty="0" smtClean="0">
                <a:latin typeface="Comic Sans MS" pitchFamily="66" charset="0"/>
              </a:rPr>
              <a:t>cite specific textual evidence </a:t>
            </a:r>
            <a:r>
              <a:rPr lang="en-US" b="0" dirty="0" smtClean="0">
                <a:latin typeface="Comic Sans MS" pitchFamily="66" charset="0"/>
              </a:rPr>
              <a:t>when writing or speaking to support conclusions drawn from the text.</a:t>
            </a:r>
          </a:p>
          <a:p>
            <a:pPr eaLnBrk="1" fontAlgn="auto" hangingPunct="1">
              <a:spcAft>
                <a:spcPts val="0"/>
              </a:spcAft>
              <a:buFont typeface="Arial" pitchFamily="34" charset="0"/>
              <a:buChar char="•"/>
              <a:defRPr/>
            </a:pPr>
            <a:r>
              <a:rPr lang="en-US" b="0" dirty="0" smtClean="0">
                <a:latin typeface="Comic Sans MS" pitchFamily="66" charset="0"/>
              </a:rPr>
              <a:t>Close reading of complex texts  involves engaging with and examining facts and details about the text.</a:t>
            </a:r>
          </a:p>
          <a:p>
            <a:pPr eaLnBrk="1" fontAlgn="auto" hangingPunct="1">
              <a:spcAft>
                <a:spcPts val="0"/>
              </a:spcAft>
              <a:buFont typeface="Arial" pitchFamily="34" charset="0"/>
              <a:buChar char="•"/>
              <a:defRPr/>
            </a:pPr>
            <a:r>
              <a:rPr lang="en-US" b="0" dirty="0" smtClean="0">
                <a:latin typeface="Comic Sans MS" pitchFamily="66" charset="0"/>
              </a:rPr>
              <a:t>The purpose is to </a:t>
            </a:r>
            <a:r>
              <a:rPr lang="en-US" dirty="0" smtClean="0">
                <a:latin typeface="Comic Sans MS" pitchFamily="66" charset="0"/>
              </a:rPr>
              <a:t>notice features and language </a:t>
            </a:r>
            <a:r>
              <a:rPr lang="en-US" b="0" dirty="0" smtClean="0">
                <a:latin typeface="Comic Sans MS" pitchFamily="66" charset="0"/>
              </a:rPr>
              <a:t>used.</a:t>
            </a:r>
          </a:p>
          <a:p>
            <a:pPr eaLnBrk="1" fontAlgn="auto" hangingPunct="1">
              <a:spcAft>
                <a:spcPts val="0"/>
              </a:spcAft>
              <a:buFont typeface="Arial" pitchFamily="34" charset="0"/>
              <a:buChar char="•"/>
              <a:defRPr/>
            </a:pPr>
            <a:r>
              <a:rPr lang="en-US" b="0" dirty="0" smtClean="0">
                <a:latin typeface="Comic Sans MS" pitchFamily="66" charset="0"/>
              </a:rPr>
              <a:t>Students should think thoroughly and methodically about what the details mean.</a:t>
            </a:r>
            <a:endParaRPr lang="en-US" b="0" dirty="0">
              <a:latin typeface="Comic Sans MS" pitchFamily="66" charset="0"/>
            </a:endParaRPr>
          </a:p>
        </p:txBody>
      </p:sp>
      <p:sp>
        <p:nvSpPr>
          <p:cNvPr id="4" name="Slide Number Placeholder 3"/>
          <p:cNvSpPr>
            <a:spLocks noGrp="1"/>
          </p:cNvSpPr>
          <p:nvPr>
            <p:ph type="sldNum" sz="quarter" idx="12"/>
          </p:nvPr>
        </p:nvSpPr>
        <p:spPr/>
        <p:txBody>
          <a:bodyPr/>
          <a:lstStyle/>
          <a:p>
            <a:pPr>
              <a:defRPr/>
            </a:pPr>
            <a:fld id="{429196EF-8256-4F6E-A0BB-6CBE26591EF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Key Feature Illustrations</a:t>
            </a:r>
          </a:p>
        </p:txBody>
      </p:sp>
      <p:sp>
        <p:nvSpPr>
          <p:cNvPr id="25603" name="Rectangle 5"/>
          <p:cNvSpPr>
            <a:spLocks noGrp="1"/>
          </p:cNvSpPr>
          <p:nvPr>
            <p:ph type="body" idx="1"/>
          </p:nvPr>
        </p:nvSpPr>
        <p:spPr/>
        <p:txBody>
          <a:bodyPr/>
          <a:lstStyle/>
          <a:p>
            <a:pPr eaLnBrk="1" hangingPunct="1"/>
            <a:endParaRPr lang="en-US" b="0" smtClean="0">
              <a:latin typeface="Comic Sans MS" pitchFamily="66" charset="0"/>
            </a:endParaRPr>
          </a:p>
          <a:p>
            <a:pPr eaLnBrk="1" hangingPunct="1"/>
            <a:r>
              <a:rPr lang="en-US" b="0" smtClean="0">
                <a:latin typeface="Comic Sans MS" pitchFamily="66" charset="0"/>
              </a:rPr>
              <a:t>A key feature illustration is a </a:t>
            </a:r>
            <a:r>
              <a:rPr lang="en-US" smtClean="0">
                <a:latin typeface="Comic Sans MS" pitchFamily="66" charset="0"/>
              </a:rPr>
              <a:t>visual representation of the who, what, </a:t>
            </a:r>
          </a:p>
          <a:p>
            <a:pPr eaLnBrk="1" hangingPunct="1"/>
            <a:r>
              <a:rPr lang="en-US" smtClean="0">
                <a:latin typeface="Comic Sans MS" pitchFamily="66" charset="0"/>
              </a:rPr>
              <a:t>where, when, why, and how of an informational text</a:t>
            </a:r>
            <a:r>
              <a:rPr lang="en-US" b="0" smtClean="0">
                <a:latin typeface="Comic Sans MS" pitchFamily="66" charset="0"/>
              </a:rPr>
              <a:t>. Such illustrations </a:t>
            </a:r>
          </a:p>
          <a:p>
            <a:pPr eaLnBrk="1" hangingPunct="1"/>
            <a:r>
              <a:rPr lang="en-US" b="0" smtClean="0">
                <a:latin typeface="Comic Sans MS" pitchFamily="66" charset="0"/>
              </a:rPr>
              <a:t>may be created as a part of students’ independent reading (to encourage and </a:t>
            </a:r>
          </a:p>
          <a:p>
            <a:pPr eaLnBrk="1" hangingPunct="1"/>
            <a:r>
              <a:rPr lang="en-US" b="0" smtClean="0">
                <a:latin typeface="Comic Sans MS" pitchFamily="66" charset="0"/>
              </a:rPr>
              <a:t>support close reading) or after you have read a text aloud to/with the class </a:t>
            </a:r>
          </a:p>
          <a:p>
            <a:pPr eaLnBrk="1" hangingPunct="1"/>
            <a:r>
              <a:rPr lang="en-US" b="0" smtClean="0">
                <a:latin typeface="Comic Sans MS" pitchFamily="66" charset="0"/>
              </a:rPr>
              <a:t>(as a means for rethinking and discussing the content). Students may use any </a:t>
            </a:r>
          </a:p>
          <a:p>
            <a:pPr eaLnBrk="1" hangingPunct="1"/>
            <a:r>
              <a:rPr lang="en-US" b="0" smtClean="0">
                <a:latin typeface="Comic Sans MS" pitchFamily="66" charset="0"/>
              </a:rPr>
              <a:t>combination of drawing, writing, colors, and symbols to represent the key </a:t>
            </a:r>
          </a:p>
          <a:p>
            <a:pPr eaLnBrk="1" hangingPunct="1"/>
            <a:r>
              <a:rPr lang="en-US" b="0" smtClean="0">
                <a:latin typeface="Comic Sans MS" pitchFamily="66" charset="0"/>
              </a:rPr>
              <a:t>features. </a:t>
            </a:r>
          </a:p>
          <a:p>
            <a:pPr eaLnBrk="1" hangingPunct="1"/>
            <a:r>
              <a:rPr lang="en-US" b="0" smtClean="0">
                <a:latin typeface="Comic Sans MS" pitchFamily="66" charset="0"/>
              </a:rPr>
              <a:t>Figure RIT 1.3 may be used as a template.</a:t>
            </a:r>
          </a:p>
        </p:txBody>
      </p:sp>
      <p:sp>
        <p:nvSpPr>
          <p:cNvPr id="2" name="Slide Number Placeholder 1"/>
          <p:cNvSpPr>
            <a:spLocks noGrp="1"/>
          </p:cNvSpPr>
          <p:nvPr>
            <p:ph type="sldNum" sz="quarter" idx="12"/>
          </p:nvPr>
        </p:nvSpPr>
        <p:spPr/>
        <p:txBody>
          <a:bodyPr/>
          <a:lstStyle/>
          <a:p>
            <a:pPr>
              <a:defRPr/>
            </a:pPr>
            <a:fld id="{505135F4-7D1D-49CF-9A0C-BB627E5C85BB}"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b="1" cap="none" smtClean="0">
                <a:latin typeface="Comic Sans MS" pitchFamily="66" charset="0"/>
              </a:rPr>
              <a:t>Number One Sentence!</a:t>
            </a:r>
            <a:br>
              <a:rPr lang="en-US" b="1" cap="none" smtClean="0">
                <a:latin typeface="Comic Sans MS" pitchFamily="66" charset="0"/>
              </a:rPr>
            </a:br>
            <a:endParaRPr lang="en-US" b="1" cap="none" smtClean="0">
              <a:latin typeface="Comic Sans MS" pitchFamily="66" charset="0"/>
            </a:endParaRPr>
          </a:p>
        </p:txBody>
      </p:sp>
      <p:sp>
        <p:nvSpPr>
          <p:cNvPr id="26627" name="Rectangle 5"/>
          <p:cNvSpPr>
            <a:spLocks noGrp="1"/>
          </p:cNvSpPr>
          <p:nvPr>
            <p:ph type="body" idx="1"/>
          </p:nvPr>
        </p:nvSpPr>
        <p:spPr/>
        <p:txBody>
          <a:bodyPr/>
          <a:lstStyle/>
          <a:p>
            <a:pPr eaLnBrk="1" hangingPunct="1"/>
            <a:r>
              <a:rPr lang="en-US" b="0" smtClean="0">
                <a:latin typeface="Comic Sans MS" pitchFamily="66" charset="0"/>
              </a:rPr>
              <a:t>Encourage close reading by giving students a sentence challenge. Students</a:t>
            </a:r>
          </a:p>
          <a:p>
            <a:pPr eaLnBrk="1" hangingPunct="1"/>
            <a:r>
              <a:rPr lang="en-US" b="0" smtClean="0">
                <a:latin typeface="Comic Sans MS" pitchFamily="66" charset="0"/>
              </a:rPr>
              <a:t>use highlighting tape or an erasable highlighter to </a:t>
            </a:r>
            <a:r>
              <a:rPr lang="en-US" smtClean="0">
                <a:latin typeface="Comic Sans MS" pitchFamily="66" charset="0"/>
              </a:rPr>
              <a:t>mark what they think is</a:t>
            </a:r>
          </a:p>
          <a:p>
            <a:pPr eaLnBrk="1" hangingPunct="1"/>
            <a:r>
              <a:rPr lang="en-US" smtClean="0">
                <a:latin typeface="Comic Sans MS" pitchFamily="66" charset="0"/>
              </a:rPr>
              <a:t>the most important sentence in a designated section of text or in the </a:t>
            </a:r>
          </a:p>
          <a:p>
            <a:pPr eaLnBrk="1" hangingPunct="1"/>
            <a:r>
              <a:rPr lang="en-US" smtClean="0">
                <a:latin typeface="Comic Sans MS" pitchFamily="66" charset="0"/>
              </a:rPr>
              <a:t>whole text</a:t>
            </a:r>
            <a:r>
              <a:rPr lang="en-US" b="0" smtClean="0">
                <a:latin typeface="Comic Sans MS" pitchFamily="66" charset="0"/>
              </a:rPr>
              <a:t>. You can teach students to choose a sentence that signifies an </a:t>
            </a:r>
          </a:p>
          <a:p>
            <a:pPr eaLnBrk="1" hangingPunct="1"/>
            <a:r>
              <a:rPr lang="en-US" b="0" smtClean="0">
                <a:latin typeface="Comic Sans MS" pitchFamily="66" charset="0"/>
              </a:rPr>
              <a:t>Important concept worth considering or one that best signifies the main </a:t>
            </a:r>
          </a:p>
          <a:p>
            <a:pPr eaLnBrk="1" hangingPunct="1"/>
            <a:r>
              <a:rPr lang="en-US" b="0" smtClean="0">
                <a:latin typeface="Comic Sans MS" pitchFamily="66" charset="0"/>
              </a:rPr>
              <a:t>idea. After students have individually highlighted key sentences (or done so </a:t>
            </a:r>
          </a:p>
          <a:p>
            <a:pPr eaLnBrk="1" hangingPunct="1"/>
            <a:r>
              <a:rPr lang="en-US" b="0" smtClean="0">
                <a:latin typeface="Comic Sans MS" pitchFamily="66" charset="0"/>
              </a:rPr>
              <a:t>in teams) </a:t>
            </a:r>
            <a:r>
              <a:rPr lang="en-US" smtClean="0">
                <a:latin typeface="Comic Sans MS" pitchFamily="66" charset="0"/>
              </a:rPr>
              <a:t>allow discussion time with a small group or the whole class</a:t>
            </a:r>
            <a:r>
              <a:rPr lang="en-US" b="0" smtClean="0">
                <a:latin typeface="Comic Sans MS" pitchFamily="66" charset="0"/>
              </a:rPr>
              <a:t>.</a:t>
            </a:r>
          </a:p>
        </p:txBody>
      </p:sp>
      <p:sp>
        <p:nvSpPr>
          <p:cNvPr id="2" name="Slide Number Placeholder 1"/>
          <p:cNvSpPr>
            <a:spLocks noGrp="1"/>
          </p:cNvSpPr>
          <p:nvPr>
            <p:ph type="sldNum" sz="quarter" idx="12"/>
          </p:nvPr>
        </p:nvSpPr>
        <p:spPr/>
        <p:txBody>
          <a:bodyPr/>
          <a:lstStyle/>
          <a:p>
            <a:pPr>
              <a:defRPr/>
            </a:pPr>
            <a:fld id="{5EB428F3-0FD9-4B5F-B2AE-1C2CCE660202}"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838200" y="228600"/>
            <a:ext cx="7521575" cy="549275"/>
          </a:xfrm>
          <a:noFill/>
        </p:spPr>
        <p:txBody>
          <a:bodyPr wrap="square" numCol="1" anchorCtr="0" compatLnSpc="1">
            <a:prstTxWarp prst="textNoShape">
              <a:avLst/>
            </a:prstTxWarp>
          </a:bodyPr>
          <a:lstStyle/>
          <a:p>
            <a:pPr algn="ctr" eaLnBrk="1" hangingPunct="1"/>
            <a:r>
              <a:rPr lang="en-US" cap="none" smtClean="0">
                <a:latin typeface="EurekaSans-Bold" charset="0"/>
              </a:rPr>
              <a:t/>
            </a:r>
            <a:br>
              <a:rPr lang="en-US" cap="none" smtClean="0">
                <a:latin typeface="EurekaSans-Bold" charset="0"/>
              </a:rPr>
            </a:br>
            <a:r>
              <a:rPr lang="en-US" cap="none" smtClean="0">
                <a:latin typeface="Comic Sans MS" pitchFamily="66" charset="0"/>
              </a:rPr>
              <a:t>Number One Word!</a:t>
            </a:r>
            <a:r>
              <a:rPr lang="en-US" cap="none" smtClean="0">
                <a:latin typeface="EurekaSans-Bold" charset="0"/>
              </a:rPr>
              <a:t/>
            </a:r>
            <a:br>
              <a:rPr lang="en-US" cap="none" smtClean="0">
                <a:latin typeface="EurekaSans-Bold" charset="0"/>
              </a:rPr>
            </a:br>
            <a:endParaRPr lang="en-US" cap="none" smtClean="0">
              <a:latin typeface="EurekaSans-Bold" charset="0"/>
            </a:endParaRPr>
          </a:p>
        </p:txBody>
      </p:sp>
      <p:sp>
        <p:nvSpPr>
          <p:cNvPr id="27651" name="Rectangle 3"/>
          <p:cNvSpPr>
            <a:spLocks noGrp="1"/>
          </p:cNvSpPr>
          <p:nvPr>
            <p:ph type="body" idx="1"/>
          </p:nvPr>
        </p:nvSpPr>
        <p:spPr/>
        <p:txBody>
          <a:bodyPr/>
          <a:lstStyle/>
          <a:p>
            <a:pPr eaLnBrk="1" hangingPunct="1"/>
            <a:r>
              <a:rPr lang="en-US" b="0" smtClean="0">
                <a:latin typeface="Comic Sans MS" pitchFamily="66" charset="0"/>
              </a:rPr>
              <a:t>Encourage close reading by giving students a word challenge. Students use</a:t>
            </a:r>
          </a:p>
          <a:p>
            <a:pPr eaLnBrk="1" hangingPunct="1"/>
            <a:r>
              <a:rPr lang="en-US" b="0" smtClean="0">
                <a:latin typeface="Comic Sans MS" pitchFamily="66" charset="0"/>
              </a:rPr>
              <a:t>highlighting tape or an erasable highlighter to mark what they think is the</a:t>
            </a:r>
          </a:p>
          <a:p>
            <a:pPr eaLnBrk="1" hangingPunct="1"/>
            <a:r>
              <a:rPr lang="en-US" smtClean="0">
                <a:latin typeface="Comic Sans MS" pitchFamily="66" charset="0"/>
              </a:rPr>
              <a:t>most important word in a designated section of text or the whole text</a:t>
            </a:r>
            <a:r>
              <a:rPr lang="en-US" b="0" smtClean="0">
                <a:latin typeface="Comic Sans MS" pitchFamily="66" charset="0"/>
              </a:rPr>
              <a:t>. </a:t>
            </a:r>
          </a:p>
          <a:p>
            <a:pPr eaLnBrk="1" hangingPunct="1"/>
            <a:r>
              <a:rPr lang="en-US" b="0" smtClean="0">
                <a:latin typeface="Comic Sans MS" pitchFamily="66" charset="0"/>
              </a:rPr>
              <a:t>After students have individually highlighted key words (or done so in teams), </a:t>
            </a:r>
          </a:p>
          <a:p>
            <a:pPr eaLnBrk="1" hangingPunct="1"/>
            <a:r>
              <a:rPr lang="en-US" smtClean="0">
                <a:latin typeface="Comic Sans MS" pitchFamily="66" charset="0"/>
              </a:rPr>
              <a:t>allow discussion time with a small group or the whole class</a:t>
            </a:r>
            <a:r>
              <a:rPr lang="en-US" b="0" smtClean="0">
                <a:latin typeface="Comic Sans MS" pitchFamily="66" charset="0"/>
              </a:rPr>
              <a:t>.</a:t>
            </a:r>
          </a:p>
        </p:txBody>
      </p:sp>
      <p:sp>
        <p:nvSpPr>
          <p:cNvPr id="2" name="Slide Number Placeholder 1"/>
          <p:cNvSpPr>
            <a:spLocks noGrp="1"/>
          </p:cNvSpPr>
          <p:nvPr>
            <p:ph type="sldNum" sz="quarter" idx="12"/>
          </p:nvPr>
        </p:nvSpPr>
        <p:spPr/>
        <p:txBody>
          <a:bodyPr/>
          <a:lstStyle/>
          <a:p>
            <a:pPr>
              <a:defRPr/>
            </a:pPr>
            <a:fld id="{C058B57A-7746-48FE-8C1A-6FEC076A8E36}"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Notes to the Author</a:t>
            </a:r>
            <a:br>
              <a:rPr lang="en-US" cap="none" smtClean="0">
                <a:latin typeface="Comic Sans MS" pitchFamily="66" charset="0"/>
              </a:rPr>
            </a:br>
            <a:endParaRPr lang="en-US" cap="none" smtClean="0">
              <a:latin typeface="Comic Sans MS" pitchFamily="66" charset="0"/>
            </a:endParaRPr>
          </a:p>
        </p:txBody>
      </p:sp>
      <p:sp>
        <p:nvSpPr>
          <p:cNvPr id="28675" name="Rectangle 3"/>
          <p:cNvSpPr>
            <a:spLocks noGrp="1"/>
          </p:cNvSpPr>
          <p:nvPr>
            <p:ph type="body" idx="1"/>
          </p:nvPr>
        </p:nvSpPr>
        <p:spPr/>
        <p:txBody>
          <a:bodyPr/>
          <a:lstStyle/>
          <a:p>
            <a:pPr eaLnBrk="1" hangingPunct="1"/>
            <a:r>
              <a:rPr lang="en-US" b="0" smtClean="0">
                <a:latin typeface="Comic Sans MS" pitchFamily="66" charset="0"/>
              </a:rPr>
              <a:t>Students </a:t>
            </a:r>
            <a:r>
              <a:rPr lang="en-US" smtClean="0">
                <a:latin typeface="Comic Sans MS" pitchFamily="66" charset="0"/>
              </a:rPr>
              <a:t>use sticky notes to comment to the author on what they are </a:t>
            </a:r>
          </a:p>
          <a:p>
            <a:pPr eaLnBrk="1" hangingPunct="1"/>
            <a:r>
              <a:rPr lang="en-US" smtClean="0">
                <a:latin typeface="Comic Sans MS" pitchFamily="66" charset="0"/>
              </a:rPr>
              <a:t>thinking as they read</a:t>
            </a:r>
            <a:r>
              <a:rPr lang="en-US" b="0" smtClean="0">
                <a:latin typeface="Comic Sans MS" pitchFamily="66" charset="0"/>
              </a:rPr>
              <a:t>. For example, they may comment on feelings: “This </a:t>
            </a:r>
          </a:p>
          <a:p>
            <a:pPr eaLnBrk="1" hangingPunct="1"/>
            <a:r>
              <a:rPr lang="en-US" b="0" smtClean="0">
                <a:latin typeface="Comic Sans MS" pitchFamily="66" charset="0"/>
              </a:rPr>
              <a:t>part is so sad!” They might comment on the content: “So, whales migrate to </a:t>
            </a:r>
          </a:p>
          <a:p>
            <a:pPr eaLnBrk="1" hangingPunct="1"/>
            <a:r>
              <a:rPr lang="en-US" b="0" smtClean="0">
                <a:latin typeface="Comic Sans MS" pitchFamily="66" charset="0"/>
              </a:rPr>
              <a:t>warm water to have their babies? That makes sense.” They may even have a </a:t>
            </a:r>
          </a:p>
          <a:p>
            <a:pPr eaLnBrk="1" hangingPunct="1"/>
            <a:r>
              <a:rPr lang="en-US" b="0" smtClean="0">
                <a:latin typeface="Comic Sans MS" pitchFamily="66" charset="0"/>
              </a:rPr>
              <a:t>little advice for the author: “You could have written more about that. It </a:t>
            </a:r>
          </a:p>
          <a:p>
            <a:pPr eaLnBrk="1" hangingPunct="1"/>
            <a:r>
              <a:rPr lang="en-US" b="0" smtClean="0">
                <a:latin typeface="Comic Sans MS" pitchFamily="66" charset="0"/>
              </a:rPr>
              <a:t>would  have been interesting.” “I wish you would have defined </a:t>
            </a:r>
            <a:r>
              <a:rPr lang="en-US" b="0" i="1" smtClean="0">
                <a:latin typeface="Comic Sans MS" pitchFamily="66" charset="0"/>
              </a:rPr>
              <a:t>echidna</a:t>
            </a:r>
            <a:r>
              <a:rPr lang="en-US" b="0" smtClean="0">
                <a:latin typeface="Comic Sans MS" pitchFamily="66" charset="0"/>
              </a:rPr>
              <a:t>.” Close </a:t>
            </a:r>
          </a:p>
          <a:p>
            <a:pPr eaLnBrk="1" hangingPunct="1"/>
            <a:r>
              <a:rPr lang="en-US" b="0" smtClean="0">
                <a:latin typeface="Comic Sans MS" pitchFamily="66" charset="0"/>
              </a:rPr>
              <a:t>reading is encouraged as students have an “audience” (albeit imagined) with </a:t>
            </a:r>
          </a:p>
          <a:p>
            <a:pPr eaLnBrk="1" hangingPunct="1"/>
            <a:r>
              <a:rPr lang="en-US" b="0" smtClean="0">
                <a:latin typeface="Comic Sans MS" pitchFamily="66" charset="0"/>
              </a:rPr>
              <a:t>whom to share their thinking. Of course, </a:t>
            </a:r>
            <a:r>
              <a:rPr lang="en-US" smtClean="0">
                <a:latin typeface="Comic Sans MS" pitchFamily="66" charset="0"/>
              </a:rPr>
              <a:t>it’s always fun for students to </a:t>
            </a:r>
          </a:p>
          <a:p>
            <a:pPr eaLnBrk="1" hangingPunct="1"/>
            <a:r>
              <a:rPr lang="en-US" smtClean="0">
                <a:latin typeface="Comic Sans MS" pitchFamily="66" charset="0"/>
              </a:rPr>
              <a:t>share their notes with one another</a:t>
            </a:r>
            <a:r>
              <a:rPr lang="en-US" b="0" smtClean="0">
                <a:latin typeface="Comic Sans MS" pitchFamily="66" charset="0"/>
              </a:rPr>
              <a:t>, and this can encourage creativity and a </a:t>
            </a:r>
          </a:p>
          <a:p>
            <a:pPr eaLnBrk="1" hangingPunct="1"/>
            <a:r>
              <a:rPr lang="en-US" b="0" smtClean="0">
                <a:latin typeface="Comic Sans MS" pitchFamily="66" charset="0"/>
              </a:rPr>
              <a:t>desire to keep writing.</a:t>
            </a:r>
          </a:p>
        </p:txBody>
      </p:sp>
      <p:sp>
        <p:nvSpPr>
          <p:cNvPr id="2" name="Slide Number Placeholder 1"/>
          <p:cNvSpPr>
            <a:spLocks noGrp="1"/>
          </p:cNvSpPr>
          <p:nvPr>
            <p:ph type="sldNum" sz="quarter" idx="12"/>
          </p:nvPr>
        </p:nvSpPr>
        <p:spPr/>
        <p:txBody>
          <a:bodyPr/>
          <a:lstStyle/>
          <a:p>
            <a:pPr>
              <a:defRPr/>
            </a:pPr>
            <a:fld id="{07CB81C5-D804-4F12-96DE-693DD1B13850}"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325" y="457200"/>
            <a:ext cx="7521575" cy="4724400"/>
          </a:xfrm>
        </p:spPr>
        <p:txBody>
          <a:bodyPr rtlCol="0">
            <a:normAutofit fontScale="77500" lnSpcReduction="20000"/>
          </a:bodyPr>
          <a:lstStyle/>
          <a:p>
            <a:pPr marL="0" indent="0" eaLnBrk="1" fontAlgn="auto" hangingPunct="1">
              <a:spcAft>
                <a:spcPts val="0"/>
              </a:spcAft>
              <a:defRPr/>
            </a:pPr>
            <a:r>
              <a:rPr lang="en-US" sz="1800" b="0" dirty="0" smtClean="0">
                <a:latin typeface="Comic Sans MS" pitchFamily="66" charset="0"/>
              </a:rPr>
              <a:t>Informational Text (Refer to handouts)</a:t>
            </a:r>
          </a:p>
          <a:p>
            <a:pPr marL="0" indent="0" eaLnBrk="1" fontAlgn="auto" hangingPunct="1">
              <a:spcAft>
                <a:spcPts val="0"/>
              </a:spcAft>
              <a:defRPr/>
            </a:pPr>
            <a:r>
              <a:rPr lang="en-US" sz="1800" b="0" dirty="0" smtClean="0">
                <a:latin typeface="Comic Sans MS" pitchFamily="66" charset="0"/>
              </a:rPr>
              <a:t> GIST</a:t>
            </a:r>
          </a:p>
          <a:p>
            <a:pPr marL="285750" indent="-285750" eaLnBrk="1" fontAlgn="auto" hangingPunct="1">
              <a:spcAft>
                <a:spcPts val="0"/>
              </a:spcAft>
              <a:buFont typeface="Arial" pitchFamily="34" charset="0"/>
              <a:buChar char="•"/>
              <a:defRPr/>
            </a:pPr>
            <a:r>
              <a:rPr lang="en-US" sz="1800" b="0" dirty="0" smtClean="0">
                <a:latin typeface="Comic Sans MS" pitchFamily="66" charset="0"/>
              </a:rPr>
              <a:t>Students use a graphic organizer to identify the 5 W’s and H </a:t>
            </a:r>
          </a:p>
          <a:p>
            <a:pPr marL="285750" indent="-285750" eaLnBrk="1" fontAlgn="auto" hangingPunct="1">
              <a:spcAft>
                <a:spcPts val="0"/>
              </a:spcAft>
              <a:buFont typeface="Arial" pitchFamily="34" charset="0"/>
              <a:buChar char="•"/>
              <a:defRPr/>
            </a:pPr>
            <a:r>
              <a:rPr lang="en-US" sz="1800" b="0" dirty="0" smtClean="0">
                <a:latin typeface="Comic Sans MS" pitchFamily="66" charset="0"/>
              </a:rPr>
              <a:t>Use the information to write a 20 word summary of the text – the “gist” of what they have read</a:t>
            </a:r>
          </a:p>
          <a:p>
            <a:pPr marL="285750" indent="-285750" eaLnBrk="1" fontAlgn="auto" hangingPunct="1">
              <a:spcAft>
                <a:spcPts val="0"/>
              </a:spcAft>
              <a:buFont typeface="Arial" pitchFamily="34" charset="0"/>
              <a:buChar char="•"/>
              <a:defRPr/>
            </a:pPr>
            <a:endParaRPr lang="en-US" sz="1800" b="0" dirty="0">
              <a:latin typeface="Comic Sans MS" pitchFamily="66" charset="0"/>
            </a:endParaRPr>
          </a:p>
          <a:p>
            <a:pPr marL="0" indent="0" eaLnBrk="1" fontAlgn="auto" hangingPunct="1">
              <a:spcAft>
                <a:spcPts val="0"/>
              </a:spcAft>
              <a:defRPr/>
            </a:pPr>
            <a:r>
              <a:rPr lang="en-US" sz="1800" b="0" dirty="0" err="1" smtClean="0">
                <a:latin typeface="Comic Sans MS" pitchFamily="66" charset="0"/>
              </a:rPr>
              <a:t>Somethings</a:t>
            </a:r>
            <a:r>
              <a:rPr lang="en-US" sz="1800" b="0" dirty="0" smtClean="0">
                <a:latin typeface="Comic Sans MS" pitchFamily="66" charset="0"/>
              </a:rPr>
              <a:t>’ Purpose But Then So</a:t>
            </a:r>
          </a:p>
          <a:p>
            <a:pPr marL="285750" indent="-285750" eaLnBrk="1" fontAlgn="auto" hangingPunct="1">
              <a:spcAft>
                <a:spcPts val="0"/>
              </a:spcAft>
              <a:buFont typeface="Arial" pitchFamily="34" charset="0"/>
              <a:buChar char="•"/>
              <a:defRPr/>
            </a:pPr>
            <a:r>
              <a:rPr lang="en-US" sz="1800" b="0" dirty="0" smtClean="0">
                <a:latin typeface="Comic Sans MS" pitchFamily="66" charset="0"/>
              </a:rPr>
              <a:t>Students use a graphic organizer to identify the</a:t>
            </a:r>
            <a:r>
              <a:rPr lang="en-US" sz="1800" b="0" dirty="0" smtClean="0">
                <a:solidFill>
                  <a:srgbClr val="FF0000"/>
                </a:solidFill>
                <a:latin typeface="Comic Sans MS" pitchFamily="66" charset="0"/>
              </a:rPr>
              <a:t> something</a:t>
            </a:r>
            <a:r>
              <a:rPr lang="en-US" sz="1800" b="0" dirty="0" smtClean="0">
                <a:latin typeface="Comic Sans MS" pitchFamily="66" charset="0"/>
              </a:rPr>
              <a:t> in the passage, the </a:t>
            </a:r>
            <a:r>
              <a:rPr lang="en-US" sz="1800" b="0" dirty="0" smtClean="0">
                <a:solidFill>
                  <a:srgbClr val="FF0000"/>
                </a:solidFill>
                <a:latin typeface="Comic Sans MS" pitchFamily="66" charset="0"/>
              </a:rPr>
              <a:t>purpose</a:t>
            </a:r>
            <a:r>
              <a:rPr lang="en-US" sz="1800" b="0" dirty="0" smtClean="0">
                <a:latin typeface="Comic Sans MS" pitchFamily="66" charset="0"/>
              </a:rPr>
              <a:t> of the something, </a:t>
            </a:r>
            <a:r>
              <a:rPr lang="en-US" sz="1800" b="0" dirty="0" smtClean="0">
                <a:solidFill>
                  <a:srgbClr val="FF0000"/>
                </a:solidFill>
                <a:latin typeface="Comic Sans MS" pitchFamily="66" charset="0"/>
              </a:rPr>
              <a:t>but</a:t>
            </a:r>
            <a:r>
              <a:rPr lang="en-US" sz="1800" b="0" dirty="0" smtClean="0">
                <a:latin typeface="Comic Sans MS" pitchFamily="66" charset="0"/>
              </a:rPr>
              <a:t> what happens is…, </a:t>
            </a:r>
            <a:r>
              <a:rPr lang="en-US" sz="1800" b="0" dirty="0" smtClean="0">
                <a:solidFill>
                  <a:srgbClr val="FF0000"/>
                </a:solidFill>
                <a:latin typeface="Comic Sans MS" pitchFamily="66" charset="0"/>
              </a:rPr>
              <a:t>then</a:t>
            </a:r>
            <a:r>
              <a:rPr lang="en-US" sz="1800" b="0" dirty="0" smtClean="0">
                <a:latin typeface="Comic Sans MS" pitchFamily="66" charset="0"/>
              </a:rPr>
              <a:t> what will happen, and </a:t>
            </a:r>
            <a:r>
              <a:rPr lang="en-US" sz="1800" b="0" dirty="0" smtClean="0">
                <a:solidFill>
                  <a:srgbClr val="FF0000"/>
                </a:solidFill>
                <a:latin typeface="Comic Sans MS" pitchFamily="66" charset="0"/>
              </a:rPr>
              <a:t>so</a:t>
            </a:r>
            <a:r>
              <a:rPr lang="en-US" sz="1800" b="0" dirty="0" smtClean="0">
                <a:latin typeface="Comic Sans MS" pitchFamily="66" charset="0"/>
              </a:rPr>
              <a:t> what we need to do.</a:t>
            </a:r>
          </a:p>
          <a:p>
            <a:pPr marL="0" indent="0" eaLnBrk="1" fontAlgn="auto" hangingPunct="1">
              <a:spcAft>
                <a:spcPts val="0"/>
              </a:spcAft>
              <a:defRPr/>
            </a:pPr>
            <a:endParaRPr lang="en-US" sz="1800" b="0" dirty="0" smtClean="0">
              <a:latin typeface="Comic Sans MS" pitchFamily="66" charset="0"/>
            </a:endParaRPr>
          </a:p>
          <a:p>
            <a:pPr marL="0" indent="0" eaLnBrk="1" fontAlgn="auto" hangingPunct="1">
              <a:spcAft>
                <a:spcPts val="0"/>
              </a:spcAft>
              <a:defRPr/>
            </a:pPr>
            <a:r>
              <a:rPr lang="en-US" sz="1800" b="0" dirty="0" smtClean="0">
                <a:latin typeface="Comic Sans MS" pitchFamily="66" charset="0"/>
              </a:rPr>
              <a:t>Literary Text </a:t>
            </a:r>
          </a:p>
          <a:p>
            <a:pPr marL="0" indent="0" eaLnBrk="1" fontAlgn="auto" hangingPunct="1">
              <a:spcAft>
                <a:spcPts val="0"/>
              </a:spcAft>
              <a:defRPr/>
            </a:pPr>
            <a:r>
              <a:rPr lang="en-US" sz="1800" b="0" dirty="0" smtClean="0">
                <a:latin typeface="Comic Sans MS" pitchFamily="66" charset="0"/>
              </a:rPr>
              <a:t> Someone Wanted But So</a:t>
            </a:r>
          </a:p>
          <a:p>
            <a:pPr marL="285750" indent="-285750" eaLnBrk="1" fontAlgn="auto" hangingPunct="1">
              <a:spcAft>
                <a:spcPts val="0"/>
              </a:spcAft>
              <a:buFont typeface="Arial" pitchFamily="34" charset="0"/>
              <a:buChar char="•"/>
              <a:defRPr/>
            </a:pPr>
            <a:r>
              <a:rPr lang="en-US" sz="1800" b="0" dirty="0" smtClean="0">
                <a:latin typeface="Comic Sans MS" pitchFamily="66" charset="0"/>
              </a:rPr>
              <a:t>Students use a graphic organizer to identify the </a:t>
            </a:r>
            <a:r>
              <a:rPr lang="en-US" sz="1800" b="0" dirty="0" smtClean="0">
                <a:solidFill>
                  <a:srgbClr val="FF0000"/>
                </a:solidFill>
                <a:latin typeface="Comic Sans MS" pitchFamily="66" charset="0"/>
              </a:rPr>
              <a:t>someone</a:t>
            </a:r>
            <a:r>
              <a:rPr lang="en-US" sz="1800" b="0" dirty="0" smtClean="0">
                <a:latin typeface="Comic Sans MS" pitchFamily="66" charset="0"/>
              </a:rPr>
              <a:t> in the story, what they </a:t>
            </a:r>
            <a:r>
              <a:rPr lang="en-US" sz="1800" b="0" dirty="0" smtClean="0">
                <a:solidFill>
                  <a:srgbClr val="FF0000"/>
                </a:solidFill>
                <a:latin typeface="Comic Sans MS" pitchFamily="66" charset="0"/>
              </a:rPr>
              <a:t>wanted</a:t>
            </a:r>
            <a:r>
              <a:rPr lang="en-US" sz="1800" b="0" dirty="0" smtClean="0">
                <a:latin typeface="Comic Sans MS" pitchFamily="66" charset="0"/>
              </a:rPr>
              <a:t>, </a:t>
            </a:r>
            <a:r>
              <a:rPr lang="en-US" sz="1800" b="0" dirty="0" smtClean="0">
                <a:solidFill>
                  <a:srgbClr val="FF0000"/>
                </a:solidFill>
                <a:latin typeface="Comic Sans MS" pitchFamily="66" charset="0"/>
              </a:rPr>
              <a:t>but </a:t>
            </a:r>
            <a:r>
              <a:rPr lang="en-US" sz="1800" b="0" dirty="0" smtClean="0">
                <a:latin typeface="Comic Sans MS" pitchFamily="66" charset="0"/>
              </a:rPr>
              <a:t>the problem was, </a:t>
            </a:r>
            <a:r>
              <a:rPr lang="en-US" sz="1800" b="0" dirty="0" smtClean="0">
                <a:solidFill>
                  <a:srgbClr val="FF0000"/>
                </a:solidFill>
                <a:latin typeface="Comic Sans MS" pitchFamily="66" charset="0"/>
              </a:rPr>
              <a:t>so</a:t>
            </a:r>
            <a:r>
              <a:rPr lang="en-US" sz="1800" b="0" dirty="0" smtClean="0">
                <a:latin typeface="Comic Sans MS" pitchFamily="66" charset="0"/>
              </a:rPr>
              <a:t> it solved by …</a:t>
            </a:r>
          </a:p>
          <a:p>
            <a:pPr marL="285750" indent="-285750" eaLnBrk="1" fontAlgn="auto" hangingPunct="1">
              <a:spcAft>
                <a:spcPts val="0"/>
              </a:spcAft>
              <a:buFont typeface="Arial" pitchFamily="34" charset="0"/>
              <a:buChar char="•"/>
              <a:defRPr/>
            </a:pPr>
            <a:r>
              <a:rPr lang="en-US" sz="1800" b="0" dirty="0" smtClean="0">
                <a:latin typeface="Comic Sans MS" pitchFamily="66" charset="0"/>
              </a:rPr>
              <a:t>Use the information to write a summary statement</a:t>
            </a:r>
          </a:p>
          <a:p>
            <a:pPr marL="0" indent="0" eaLnBrk="1" fontAlgn="auto" hangingPunct="1">
              <a:spcAft>
                <a:spcPts val="0"/>
              </a:spcAft>
              <a:defRPr/>
            </a:pPr>
            <a:endParaRPr lang="en-US" sz="1800" b="0" dirty="0">
              <a:latin typeface="Comic Sans MS" pitchFamily="66" charset="0"/>
            </a:endParaRPr>
          </a:p>
          <a:p>
            <a:pPr marL="0" indent="0" eaLnBrk="1" fontAlgn="auto" hangingPunct="1">
              <a:spcAft>
                <a:spcPts val="0"/>
              </a:spcAft>
              <a:defRPr/>
            </a:pPr>
            <a:r>
              <a:rPr lang="en-US" sz="1800" b="0" dirty="0" smtClean="0">
                <a:solidFill>
                  <a:srgbClr val="FF0000"/>
                </a:solidFill>
                <a:latin typeface="Comic Sans MS" pitchFamily="66" charset="0"/>
              </a:rPr>
              <a:t>Graphic organizers help the students with interactions between schema (a structured way to help us organize knowledge) and text.</a:t>
            </a:r>
          </a:p>
          <a:p>
            <a:pPr marL="285750" indent="-285750" eaLnBrk="1" fontAlgn="auto" hangingPunct="1">
              <a:spcAft>
                <a:spcPts val="0"/>
              </a:spcAft>
              <a:buFont typeface="Arial" pitchFamily="34" charset="0"/>
              <a:buChar char="•"/>
              <a:defRPr/>
            </a:pPr>
            <a:endParaRPr lang="en-US" b="0" dirty="0" smtClean="0">
              <a:latin typeface="Comic Sans MS" pitchFamily="66" charset="0"/>
            </a:endParaRPr>
          </a:p>
          <a:p>
            <a:pPr marL="0" indent="0" eaLnBrk="1" fontAlgn="auto" hangingPunct="1">
              <a:spcAft>
                <a:spcPts val="0"/>
              </a:spcAft>
              <a:defRPr/>
            </a:pPr>
            <a:endParaRPr lang="en-US" dirty="0" smtClean="0"/>
          </a:p>
        </p:txBody>
      </p:sp>
      <p:sp>
        <p:nvSpPr>
          <p:cNvPr id="2" name="Slide Number Placeholder 1"/>
          <p:cNvSpPr>
            <a:spLocks noGrp="1"/>
          </p:cNvSpPr>
          <p:nvPr>
            <p:ph type="sldNum" sz="quarter" idx="12"/>
          </p:nvPr>
        </p:nvSpPr>
        <p:spPr/>
        <p:txBody>
          <a:bodyPr/>
          <a:lstStyle/>
          <a:p>
            <a:pPr>
              <a:defRPr/>
            </a:pPr>
            <a:fld id="{DAC4A870-F36D-4417-9948-76B37A55AF89}"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Text Dependent Questions</a:t>
            </a:r>
          </a:p>
        </p:txBody>
      </p:sp>
      <p:sp>
        <p:nvSpPr>
          <p:cNvPr id="52227" name="Rectangle 3"/>
          <p:cNvSpPr>
            <a:spLocks noGrp="1"/>
          </p:cNvSpPr>
          <p:nvPr>
            <p:ph type="body" idx="1"/>
          </p:nvPr>
        </p:nvSpPr>
        <p:spPr/>
        <p:txBody>
          <a:bodyPr/>
          <a:lstStyle/>
          <a:p>
            <a:pPr eaLnBrk="1" hangingPunct="1">
              <a:defRPr/>
            </a:pPr>
            <a:r>
              <a:rPr lang="en-US" dirty="0" smtClean="0">
                <a:solidFill>
                  <a:srgbClr val="000000"/>
                </a:solidFill>
                <a:latin typeface="Comic Sans MS" pitchFamily="66" charset="0"/>
              </a:rPr>
              <a:t>Text Dependent Questions: What Are They? </a:t>
            </a:r>
          </a:p>
          <a:p>
            <a:pPr eaLnBrk="1" hangingPunct="1">
              <a:spcBef>
                <a:spcPct val="0"/>
              </a:spcBef>
              <a:defRPr/>
            </a:pPr>
            <a:endParaRPr lang="en-US" b="0" dirty="0" smtClean="0">
              <a:solidFill>
                <a:srgbClr val="000000"/>
              </a:solidFill>
              <a:latin typeface="Comic Sans MS" pitchFamily="66" charset="0"/>
            </a:endParaRPr>
          </a:p>
          <a:p>
            <a:pPr eaLnBrk="1" hangingPunct="1">
              <a:spcBef>
                <a:spcPct val="0"/>
              </a:spcBef>
              <a:buFont typeface="Arial" pitchFamily="34" charset="0"/>
              <a:buChar char="•"/>
              <a:defRPr/>
            </a:pPr>
            <a:r>
              <a:rPr lang="en-US" b="0" dirty="0" smtClean="0">
                <a:solidFill>
                  <a:srgbClr val="000000"/>
                </a:solidFill>
                <a:latin typeface="Comic Sans MS" pitchFamily="66" charset="0"/>
              </a:rPr>
              <a:t>specifically asks a question that </a:t>
            </a:r>
            <a:r>
              <a:rPr lang="en-US" dirty="0" smtClean="0">
                <a:solidFill>
                  <a:srgbClr val="000000"/>
                </a:solidFill>
                <a:latin typeface="Comic Sans MS" pitchFamily="66" charset="0"/>
              </a:rPr>
              <a:t>can only be answered by referring explicitly back to the text</a:t>
            </a:r>
            <a:r>
              <a:rPr lang="en-US" b="0" dirty="0" smtClean="0">
                <a:solidFill>
                  <a:srgbClr val="000000"/>
                </a:solidFill>
                <a:latin typeface="Comic Sans MS" pitchFamily="66" charset="0"/>
              </a:rPr>
              <a:t> being read</a:t>
            </a:r>
          </a:p>
          <a:p>
            <a:pPr eaLnBrk="1" hangingPunct="1">
              <a:spcBef>
                <a:spcPct val="0"/>
              </a:spcBef>
              <a:defRPr/>
            </a:pPr>
            <a:endParaRPr lang="en-US" b="0" dirty="0">
              <a:solidFill>
                <a:srgbClr val="000000"/>
              </a:solidFill>
              <a:latin typeface="Comic Sans MS" pitchFamily="66" charset="0"/>
            </a:endParaRPr>
          </a:p>
          <a:p>
            <a:pPr eaLnBrk="1" hangingPunct="1">
              <a:spcBef>
                <a:spcPct val="0"/>
              </a:spcBef>
              <a:buFont typeface="Arial" pitchFamily="34" charset="0"/>
              <a:buChar char="•"/>
              <a:defRPr/>
            </a:pPr>
            <a:r>
              <a:rPr lang="en-US" dirty="0" smtClean="0">
                <a:solidFill>
                  <a:srgbClr val="000000"/>
                </a:solidFill>
                <a:latin typeface="Comic Sans MS" pitchFamily="66" charset="0"/>
              </a:rPr>
              <a:t>does not rely on any particular background information </a:t>
            </a:r>
            <a:r>
              <a:rPr lang="en-US" b="0" dirty="0" smtClean="0">
                <a:solidFill>
                  <a:srgbClr val="000000"/>
                </a:solidFill>
                <a:latin typeface="Comic Sans MS" pitchFamily="66" charset="0"/>
              </a:rPr>
              <a:t>nor depend on students having other </a:t>
            </a:r>
            <a:r>
              <a:rPr lang="en-US" dirty="0" smtClean="0">
                <a:solidFill>
                  <a:srgbClr val="000000"/>
                </a:solidFill>
                <a:latin typeface="Comic Sans MS" pitchFamily="66" charset="0"/>
              </a:rPr>
              <a:t>experiences or knowledge </a:t>
            </a:r>
          </a:p>
          <a:p>
            <a:pPr marL="0" indent="0" eaLnBrk="1" hangingPunct="1">
              <a:spcBef>
                <a:spcPct val="0"/>
              </a:spcBef>
              <a:defRPr/>
            </a:pPr>
            <a:endParaRPr lang="en-US" b="0" dirty="0" smtClean="0">
              <a:solidFill>
                <a:srgbClr val="000000"/>
              </a:solidFill>
              <a:latin typeface="Comic Sans MS" pitchFamily="66" charset="0"/>
            </a:endParaRPr>
          </a:p>
          <a:p>
            <a:pPr eaLnBrk="1" hangingPunct="1">
              <a:spcBef>
                <a:spcPct val="0"/>
              </a:spcBef>
              <a:buFont typeface="Arial" pitchFamily="34" charset="0"/>
              <a:buChar char="•"/>
              <a:defRPr/>
            </a:pPr>
            <a:r>
              <a:rPr lang="en-US" b="0" dirty="0" smtClean="0">
                <a:solidFill>
                  <a:srgbClr val="000000"/>
                </a:solidFill>
                <a:latin typeface="Comic Sans MS" pitchFamily="66" charset="0"/>
              </a:rPr>
              <a:t>uses the text and what students can extract from what is before them. </a:t>
            </a:r>
          </a:p>
        </p:txBody>
      </p:sp>
      <p:pic>
        <p:nvPicPr>
          <p:cNvPr id="30724" name="Picture 4" descr="C:\Users\25\AppData\Local\Microsoft\Windows\Temporary Internet Files\Content.IE5\BXO233WE\MC900048057[1].wmf"/>
          <p:cNvPicPr>
            <a:picLocks noChangeAspect="1" noChangeArrowheads="1"/>
          </p:cNvPicPr>
          <p:nvPr/>
        </p:nvPicPr>
        <p:blipFill>
          <a:blip r:embed="rId2" cstate="print"/>
          <a:srcRect/>
          <a:stretch>
            <a:fillRect/>
          </a:stretch>
        </p:blipFill>
        <p:spPr bwMode="auto">
          <a:xfrm>
            <a:off x="6781800" y="3581400"/>
            <a:ext cx="1708150" cy="12985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AB5AA45-3E0A-4BE3-97FF-F5F24647F07F}"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Text dependent questions are not…</a:t>
            </a:r>
          </a:p>
        </p:txBody>
      </p:sp>
      <p:sp>
        <p:nvSpPr>
          <p:cNvPr id="53251" name="Rectangle 3"/>
          <p:cNvSpPr>
            <a:spLocks noGrp="1"/>
          </p:cNvSpPr>
          <p:nvPr>
            <p:ph type="body" idx="1"/>
          </p:nvPr>
        </p:nvSpPr>
        <p:spPr>
          <a:xfrm>
            <a:off x="762000" y="1143000"/>
            <a:ext cx="7521575" cy="3579813"/>
          </a:xfrm>
        </p:spPr>
        <p:txBody>
          <a:bodyPr/>
          <a:lstStyle/>
          <a:p>
            <a:pPr eaLnBrk="1" hangingPunct="1">
              <a:defRPr/>
            </a:pPr>
            <a:r>
              <a:rPr lang="en-US" sz="1400" b="0" dirty="0" smtClean="0">
                <a:solidFill>
                  <a:srgbClr val="000000"/>
                </a:solidFill>
                <a:latin typeface="Comic Sans MS" pitchFamily="66" charset="0"/>
              </a:rPr>
              <a:t>After reading Lincoln’s “Gettysburg Address”</a:t>
            </a:r>
          </a:p>
          <a:p>
            <a:pPr eaLnBrk="1" hangingPunct="1">
              <a:buFont typeface="Arial" pitchFamily="34" charset="0"/>
              <a:buChar char="•"/>
              <a:defRPr/>
            </a:pPr>
            <a:r>
              <a:rPr lang="en-US" sz="1400" b="0" i="1" dirty="0" smtClean="0">
                <a:solidFill>
                  <a:srgbClr val="000000"/>
                </a:solidFill>
                <a:latin typeface="Comic Sans MS" pitchFamily="66" charset="0"/>
              </a:rPr>
              <a:t>Why did the North fight the civil war? </a:t>
            </a:r>
            <a:endParaRPr lang="en-US" sz="1400" b="0" dirty="0" smtClean="0">
              <a:solidFill>
                <a:srgbClr val="000000"/>
              </a:solidFill>
              <a:latin typeface="Comic Sans MS" pitchFamily="66" charset="0"/>
            </a:endParaRPr>
          </a:p>
          <a:p>
            <a:pPr eaLnBrk="1" hangingPunct="1">
              <a:buFont typeface="Arial" pitchFamily="34" charset="0"/>
              <a:buChar char="•"/>
              <a:defRPr/>
            </a:pPr>
            <a:r>
              <a:rPr lang="en-US" sz="1400" b="0" i="1" dirty="0" smtClean="0">
                <a:solidFill>
                  <a:srgbClr val="000000"/>
                </a:solidFill>
                <a:latin typeface="Comic Sans MS" pitchFamily="66" charset="0"/>
              </a:rPr>
              <a:t>Have you ever been to a funeral or gravesite? </a:t>
            </a:r>
            <a:endParaRPr lang="en-US" sz="1400" b="0" dirty="0" smtClean="0">
              <a:solidFill>
                <a:srgbClr val="000000"/>
              </a:solidFill>
              <a:latin typeface="Comic Sans MS" pitchFamily="66" charset="0"/>
            </a:endParaRPr>
          </a:p>
          <a:p>
            <a:pPr eaLnBrk="1" hangingPunct="1">
              <a:buFont typeface="Arial" pitchFamily="34" charset="0"/>
              <a:buChar char="•"/>
              <a:defRPr/>
            </a:pPr>
            <a:r>
              <a:rPr lang="en-US" sz="1400" b="0" i="1" dirty="0" smtClean="0">
                <a:solidFill>
                  <a:srgbClr val="000000"/>
                </a:solidFill>
                <a:latin typeface="Comic Sans MS" pitchFamily="66" charset="0"/>
              </a:rPr>
              <a:t>Lincoln says that the nation is dedicated to the proposition that “all men are created  equal.” Why is equality an important value to promote? </a:t>
            </a:r>
          </a:p>
          <a:p>
            <a:pPr eaLnBrk="1" hangingPunct="1">
              <a:defRPr/>
            </a:pPr>
            <a:endParaRPr lang="en-US" sz="1400" b="0" dirty="0" smtClean="0">
              <a:solidFill>
                <a:srgbClr val="000000"/>
              </a:solidFill>
              <a:latin typeface="Comic Sans MS" pitchFamily="66" charset="0"/>
            </a:endParaRPr>
          </a:p>
          <a:p>
            <a:pPr eaLnBrk="1" hangingPunct="1">
              <a:spcBef>
                <a:spcPct val="0"/>
              </a:spcBef>
              <a:defRPr/>
            </a:pPr>
            <a:r>
              <a:rPr lang="en-US" sz="1400" b="0" dirty="0" smtClean="0">
                <a:solidFill>
                  <a:srgbClr val="000000"/>
                </a:solidFill>
                <a:latin typeface="Comic Sans MS" pitchFamily="66" charset="0"/>
              </a:rPr>
              <a:t> The overarching problem with these questions is </a:t>
            </a:r>
          </a:p>
          <a:p>
            <a:pPr marL="285750" indent="-285750" eaLnBrk="1" hangingPunct="1">
              <a:spcBef>
                <a:spcPct val="0"/>
              </a:spcBef>
              <a:buFont typeface="Arial" pitchFamily="34" charset="0"/>
              <a:buChar char="•"/>
              <a:defRPr/>
            </a:pPr>
            <a:r>
              <a:rPr lang="en-US" sz="1400" b="0" dirty="0" smtClean="0">
                <a:solidFill>
                  <a:srgbClr val="000000"/>
                </a:solidFill>
                <a:latin typeface="Comic Sans MS" pitchFamily="66" charset="0"/>
              </a:rPr>
              <a:t> they require no familiarity at all with Lincoln’s speech in order to answer them </a:t>
            </a:r>
            <a:endParaRPr lang="en-US" sz="1400" b="0" dirty="0">
              <a:solidFill>
                <a:srgbClr val="000000"/>
              </a:solidFill>
              <a:latin typeface="Comic Sans MS" pitchFamily="66" charset="0"/>
            </a:endParaRPr>
          </a:p>
          <a:p>
            <a:pPr marL="285750" indent="-285750" eaLnBrk="1" hangingPunct="1">
              <a:spcBef>
                <a:spcPct val="0"/>
              </a:spcBef>
              <a:buFont typeface="Arial" pitchFamily="34" charset="0"/>
              <a:buChar char="•"/>
              <a:defRPr/>
            </a:pPr>
            <a:r>
              <a:rPr lang="en-US" sz="1400" b="0" dirty="0" smtClean="0">
                <a:solidFill>
                  <a:srgbClr val="000000"/>
                </a:solidFill>
                <a:latin typeface="Comic Sans MS" pitchFamily="66" charset="0"/>
              </a:rPr>
              <a:t> they take students away from considering the actual point Lincoln is making. </a:t>
            </a:r>
          </a:p>
          <a:p>
            <a:pPr marL="285750" indent="-285750" eaLnBrk="1" hangingPunct="1">
              <a:spcBef>
                <a:spcPct val="0"/>
              </a:spcBef>
              <a:buFont typeface="Arial" pitchFamily="34" charset="0"/>
              <a:buChar char="•"/>
              <a:defRPr/>
            </a:pPr>
            <a:r>
              <a:rPr lang="en-US" sz="1400" b="0" dirty="0" smtClean="0">
                <a:solidFill>
                  <a:srgbClr val="000000"/>
                </a:solidFill>
                <a:latin typeface="Comic Sans MS" pitchFamily="66" charset="0"/>
              </a:rPr>
              <a:t> they seek to elicit a personal or general response that relies on individual        </a:t>
            </a:r>
          </a:p>
          <a:p>
            <a:pPr marL="0" indent="0" eaLnBrk="1" hangingPunct="1">
              <a:spcBef>
                <a:spcPct val="0"/>
              </a:spcBef>
              <a:defRPr/>
            </a:pPr>
            <a:r>
              <a:rPr lang="en-US" sz="1400" b="0" dirty="0" smtClean="0">
                <a:solidFill>
                  <a:srgbClr val="000000"/>
                </a:solidFill>
                <a:latin typeface="Comic Sans MS" pitchFamily="66" charset="0"/>
              </a:rPr>
              <a:t>      experience and opinion</a:t>
            </a:r>
          </a:p>
          <a:p>
            <a:pPr eaLnBrk="1" hangingPunct="1">
              <a:defRPr/>
            </a:pPr>
            <a:endParaRPr lang="en-US" sz="1400" dirty="0" smtClean="0"/>
          </a:p>
        </p:txBody>
      </p:sp>
      <p:pic>
        <p:nvPicPr>
          <p:cNvPr id="31748" name="Picture 4" descr="C:\Users\25\AppData\Local\Microsoft\Windows\Temporary Internet Files\Content.IE5\MUL90T5Z\MC900441902[1].wmf"/>
          <p:cNvPicPr>
            <a:picLocks noChangeAspect="1" noChangeArrowheads="1"/>
          </p:cNvPicPr>
          <p:nvPr/>
        </p:nvPicPr>
        <p:blipFill>
          <a:blip r:embed="rId2" cstate="print"/>
          <a:srcRect/>
          <a:stretch>
            <a:fillRect/>
          </a:stretch>
        </p:blipFill>
        <p:spPr bwMode="auto">
          <a:xfrm>
            <a:off x="7467600" y="3686175"/>
            <a:ext cx="1065213" cy="12588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685D911-CD08-44D6-BD04-C25DE8EB8F35}" type="slidenum">
              <a:rPr lang="en-US" smtClean="0"/>
              <a:pPr>
                <a:defRPr/>
              </a:pPr>
              <a:t>26</a:t>
            </a:fld>
            <a:endParaRPr lang="en-US" dirty="0"/>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Text Dependent Questions</a:t>
            </a:r>
          </a:p>
        </p:txBody>
      </p:sp>
      <p:sp>
        <p:nvSpPr>
          <p:cNvPr id="32771" name="Rectangle 3"/>
          <p:cNvSpPr>
            <a:spLocks noGrp="1"/>
          </p:cNvSpPr>
          <p:nvPr>
            <p:ph type="body" idx="1"/>
          </p:nvPr>
        </p:nvSpPr>
        <p:spPr>
          <a:xfrm>
            <a:off x="838200" y="1295400"/>
            <a:ext cx="7521575" cy="3276600"/>
          </a:xfrm>
        </p:spPr>
        <p:txBody>
          <a:bodyPr/>
          <a:lstStyle/>
          <a:p>
            <a:pPr eaLnBrk="1" hangingPunct="1"/>
            <a:r>
              <a:rPr lang="en-US" smtClean="0">
                <a:latin typeface="Comic Sans MS" pitchFamily="66" charset="0"/>
              </a:rPr>
              <a:t>Text-dependent questions should ensure that readers remain faithful to </a:t>
            </a:r>
          </a:p>
          <a:p>
            <a:pPr eaLnBrk="1" hangingPunct="1"/>
            <a:r>
              <a:rPr lang="en-US" smtClean="0">
                <a:latin typeface="Comic Sans MS" pitchFamily="66" charset="0"/>
              </a:rPr>
              <a:t>and come to understand the author’s views</a:t>
            </a:r>
            <a:r>
              <a:rPr lang="en-US" b="0" smtClean="0">
                <a:latin typeface="Comic Sans MS" pitchFamily="66" charset="0"/>
              </a:rPr>
              <a:t>. Students don’t have to agree </a:t>
            </a:r>
          </a:p>
          <a:p>
            <a:pPr eaLnBrk="1" hangingPunct="1"/>
            <a:r>
              <a:rPr lang="en-US" b="0" smtClean="0">
                <a:latin typeface="Comic Sans MS" pitchFamily="66" charset="0"/>
              </a:rPr>
              <a:t>with the author (in fact, we  encourage them to challenge the text), but </a:t>
            </a:r>
          </a:p>
          <a:p>
            <a:pPr eaLnBrk="1" hangingPunct="1"/>
            <a:r>
              <a:rPr lang="en-US" b="0" smtClean="0">
                <a:latin typeface="Comic Sans MS" pitchFamily="66" charset="0"/>
              </a:rPr>
              <a:t>rather that </a:t>
            </a:r>
            <a:r>
              <a:rPr lang="en-US" smtClean="0">
                <a:latin typeface="Comic Sans MS" pitchFamily="66" charset="0"/>
              </a:rPr>
              <a:t>they understand the points the author has made so that they </a:t>
            </a:r>
          </a:p>
          <a:p>
            <a:pPr eaLnBrk="1" hangingPunct="1"/>
            <a:r>
              <a:rPr lang="en-US" smtClean="0">
                <a:latin typeface="Comic Sans MS" pitchFamily="66" charset="0"/>
              </a:rPr>
              <a:t>can challenge it with evidence</a:t>
            </a:r>
            <a:r>
              <a:rPr lang="en-US" b="0" smtClean="0">
                <a:latin typeface="Comic Sans MS" pitchFamily="66" charset="0"/>
              </a:rPr>
              <a:t>. </a:t>
            </a:r>
          </a:p>
          <a:p>
            <a:pPr eaLnBrk="1" hangingPunct="1"/>
            <a:endParaRPr lang="en-US" b="0" smtClean="0">
              <a:latin typeface="Comic Sans MS" pitchFamily="66" charset="0"/>
            </a:endParaRPr>
          </a:p>
          <a:p>
            <a:pPr eaLnBrk="1" hangingPunct="1"/>
            <a:r>
              <a:rPr lang="en-US" b="0" smtClean="0">
                <a:latin typeface="Comic Sans MS" pitchFamily="66" charset="0"/>
              </a:rPr>
              <a:t>There are a number of different topics for which text-dependent questions</a:t>
            </a:r>
          </a:p>
          <a:p>
            <a:pPr eaLnBrk="1" hangingPunct="1"/>
            <a:r>
              <a:rPr lang="en-US" b="0" smtClean="0">
                <a:latin typeface="Comic Sans MS" pitchFamily="66" charset="0"/>
              </a:rPr>
              <a:t>can be developed. There are questions that focus on parts of texts, and </a:t>
            </a:r>
          </a:p>
          <a:p>
            <a:pPr eaLnBrk="1" hangingPunct="1"/>
            <a:r>
              <a:rPr lang="en-US" b="0" smtClean="0">
                <a:latin typeface="Comic Sans MS" pitchFamily="66" charset="0"/>
              </a:rPr>
              <a:t>there are questions that focus on whole texts.</a:t>
            </a:r>
          </a:p>
          <a:p>
            <a:pPr eaLnBrk="1" hangingPunct="1"/>
            <a:endParaRPr lang="en-US" b="0" smtClean="0">
              <a:latin typeface="Comic Sans MS" pitchFamily="66" charset="0"/>
            </a:endParaRPr>
          </a:p>
        </p:txBody>
      </p:sp>
      <p:pic>
        <p:nvPicPr>
          <p:cNvPr id="32772" name="Picture 4"/>
          <p:cNvPicPr>
            <a:picLocks noChangeAspect="1" noChangeArrowheads="1"/>
          </p:cNvPicPr>
          <p:nvPr/>
        </p:nvPicPr>
        <p:blipFill>
          <a:blip r:embed="rId2" cstate="print"/>
          <a:srcRect/>
          <a:stretch>
            <a:fillRect/>
          </a:stretch>
        </p:blipFill>
        <p:spPr bwMode="auto">
          <a:xfrm>
            <a:off x="7391400" y="3962400"/>
            <a:ext cx="1384300" cy="1074738"/>
          </a:xfrm>
          <a:prstGeom prst="rect">
            <a:avLst/>
          </a:prstGeom>
          <a:noFill/>
          <a:ln w="9525">
            <a:noFill/>
            <a:miter lim="800000"/>
            <a:headEnd/>
            <a:tailEnd/>
          </a:ln>
        </p:spPr>
      </p:pic>
      <p:pic>
        <p:nvPicPr>
          <p:cNvPr id="32773" name="Picture 5"/>
          <p:cNvPicPr>
            <a:picLocks noChangeAspect="1" noChangeArrowheads="1"/>
          </p:cNvPicPr>
          <p:nvPr/>
        </p:nvPicPr>
        <p:blipFill>
          <a:blip r:embed="rId3" cstate="print"/>
          <a:srcRect/>
          <a:stretch>
            <a:fillRect/>
          </a:stretch>
        </p:blipFill>
        <p:spPr bwMode="auto">
          <a:xfrm>
            <a:off x="228600" y="304800"/>
            <a:ext cx="1384300" cy="10731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D539619-1A32-4A40-8F67-082174FA5B11}"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p:cNvSpPr>
          <p:nvPr>
            <p:ph type="body" idx="1"/>
          </p:nvPr>
        </p:nvSpPr>
        <p:spPr>
          <a:xfrm>
            <a:off x="822325" y="457200"/>
            <a:ext cx="7521575" cy="4222750"/>
          </a:xfrm>
        </p:spPr>
        <p:txBody>
          <a:bodyPr/>
          <a:lstStyle/>
          <a:p>
            <a:pPr eaLnBrk="1" hangingPunct="1"/>
            <a:endParaRPr lang="en-US" b="0" smtClean="0">
              <a:latin typeface="Comic Sans MS" pitchFamily="66" charset="0"/>
            </a:endParaRPr>
          </a:p>
          <a:p>
            <a:pPr eaLnBrk="1" hangingPunct="1"/>
            <a:r>
              <a:rPr lang="en-US" b="0" smtClean="0">
                <a:latin typeface="Comic Sans MS" pitchFamily="66" charset="0"/>
              </a:rPr>
              <a:t>Simply asking text-dependent questions will  not ensure that students </a:t>
            </a:r>
          </a:p>
          <a:p>
            <a:pPr eaLnBrk="1" hangingPunct="1"/>
            <a:r>
              <a:rPr lang="en-US" b="0" smtClean="0">
                <a:latin typeface="Comic Sans MS" pitchFamily="66" charset="0"/>
              </a:rPr>
              <a:t>suddenly develop the ability to read and understand complex texts. </a:t>
            </a:r>
          </a:p>
          <a:p>
            <a:pPr eaLnBrk="1" hangingPunct="1"/>
            <a:endParaRPr lang="en-US" b="0" smtClean="0">
              <a:latin typeface="Comic Sans MS" pitchFamily="66" charset="0"/>
            </a:endParaRPr>
          </a:p>
          <a:p>
            <a:pPr eaLnBrk="1" hangingPunct="1"/>
            <a:r>
              <a:rPr lang="en-US" b="0" smtClean="0">
                <a:latin typeface="Comic Sans MS" pitchFamily="66" charset="0"/>
              </a:rPr>
              <a:t>Students still </a:t>
            </a:r>
            <a:r>
              <a:rPr lang="en-US" smtClean="0">
                <a:latin typeface="Comic Sans MS" pitchFamily="66" charset="0"/>
              </a:rPr>
              <a:t>need to be taught how to read deeply</a:t>
            </a:r>
            <a:r>
              <a:rPr lang="en-US" b="0" smtClean="0">
                <a:latin typeface="Comic Sans MS" pitchFamily="66" charset="0"/>
              </a:rPr>
              <a:t>, and </a:t>
            </a:r>
            <a:r>
              <a:rPr lang="en-US" smtClean="0">
                <a:latin typeface="Comic Sans MS" pitchFamily="66" charset="0"/>
              </a:rPr>
              <a:t>how to respond</a:t>
            </a:r>
          </a:p>
          <a:p>
            <a:pPr eaLnBrk="1" hangingPunct="1"/>
            <a:r>
              <a:rPr lang="en-US" smtClean="0">
                <a:latin typeface="Comic Sans MS" pitchFamily="66" charset="0"/>
              </a:rPr>
              <a:t>with  evidence from the text</a:t>
            </a:r>
            <a:r>
              <a:rPr lang="en-US" b="0" smtClean="0">
                <a:latin typeface="Comic Sans MS" pitchFamily="66" charset="0"/>
              </a:rPr>
              <a:t>. Teachers should </a:t>
            </a:r>
            <a:r>
              <a:rPr lang="en-US" smtClean="0">
                <a:latin typeface="Comic Sans MS" pitchFamily="66" charset="0"/>
              </a:rPr>
              <a:t>model</a:t>
            </a:r>
            <a:r>
              <a:rPr lang="en-US" b="0" smtClean="0">
                <a:latin typeface="Comic Sans MS" pitchFamily="66" charset="0"/>
              </a:rPr>
              <a:t> for students </a:t>
            </a:r>
            <a:r>
              <a:rPr lang="en-US" smtClean="0">
                <a:latin typeface="Comic Sans MS" pitchFamily="66" charset="0"/>
              </a:rPr>
              <a:t>how </a:t>
            </a:r>
          </a:p>
          <a:p>
            <a:pPr eaLnBrk="1" hangingPunct="1"/>
            <a:r>
              <a:rPr lang="en-US" smtClean="0">
                <a:latin typeface="Comic Sans MS" pitchFamily="66" charset="0"/>
              </a:rPr>
              <a:t>they think about texts</a:t>
            </a:r>
            <a:r>
              <a:rPr lang="en-US" b="0" smtClean="0">
                <a:latin typeface="Comic Sans MS" pitchFamily="66" charset="0"/>
              </a:rPr>
              <a:t> and </a:t>
            </a:r>
            <a:r>
              <a:rPr lang="en-US" smtClean="0">
                <a:latin typeface="Comic Sans MS" pitchFamily="66" charset="0"/>
              </a:rPr>
              <a:t>how they look for evidence </a:t>
            </a:r>
            <a:r>
              <a:rPr lang="en-US" b="0" smtClean="0">
                <a:latin typeface="Comic Sans MS" pitchFamily="66" charset="0"/>
              </a:rPr>
              <a:t>in the text when </a:t>
            </a:r>
          </a:p>
          <a:p>
            <a:pPr eaLnBrk="1" hangingPunct="1"/>
            <a:r>
              <a:rPr lang="en-US" b="0" smtClean="0">
                <a:latin typeface="Comic Sans MS" pitchFamily="66" charset="0"/>
              </a:rPr>
              <a:t>responding to questions.</a:t>
            </a:r>
          </a:p>
        </p:txBody>
      </p:sp>
      <p:pic>
        <p:nvPicPr>
          <p:cNvPr id="33795" name="Picture 4" descr="C:\Users\25\AppData\Local\Microsoft\Windows\Temporary Internet Files\Content.IE5\KMLX1691\MC900363872[1].wmf"/>
          <p:cNvPicPr>
            <a:picLocks noChangeAspect="1" noChangeArrowheads="1"/>
          </p:cNvPicPr>
          <p:nvPr/>
        </p:nvPicPr>
        <p:blipFill>
          <a:blip r:embed="rId2" cstate="print"/>
          <a:srcRect/>
          <a:stretch>
            <a:fillRect/>
          </a:stretch>
        </p:blipFill>
        <p:spPr bwMode="auto">
          <a:xfrm>
            <a:off x="3570288" y="3568700"/>
            <a:ext cx="2003425" cy="14795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E979A70-F0E4-495B-9E9A-E89A694AB839}"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p:cNvSpPr>
          <p:nvPr>
            <p:ph type="body" idx="1"/>
          </p:nvPr>
        </p:nvSpPr>
        <p:spPr>
          <a:xfrm>
            <a:off x="838200" y="457200"/>
            <a:ext cx="1371600" cy="4495800"/>
          </a:xfrm>
        </p:spPr>
        <p:txBody>
          <a:bodyPr/>
          <a:lstStyle/>
          <a:p>
            <a:pPr algn="ctr" eaLnBrk="1" hangingPunct="1"/>
            <a:r>
              <a:rPr lang="en-US" smtClean="0"/>
              <a:t>   </a:t>
            </a:r>
            <a:r>
              <a:rPr lang="en-US" smtClean="0">
                <a:solidFill>
                  <a:schemeClr val="accent2"/>
                </a:solidFill>
                <a:latin typeface="Comic Sans MS" pitchFamily="66" charset="0"/>
              </a:rPr>
              <a:t>Whole</a:t>
            </a:r>
            <a:endParaRPr lang="en-US" smtClean="0"/>
          </a:p>
          <a:p>
            <a:pPr algn="ctr" eaLnBrk="1" hangingPunct="1"/>
            <a:r>
              <a:rPr lang="en-US" sz="1400" b="0" smtClean="0">
                <a:latin typeface="Comic Sans MS" pitchFamily="66" charset="0"/>
              </a:rPr>
              <a:t>Across Texts</a:t>
            </a:r>
          </a:p>
          <a:p>
            <a:pPr algn="ctr" eaLnBrk="1" hangingPunct="1"/>
            <a:endParaRPr lang="en-US" sz="1400" b="0" smtClean="0">
              <a:latin typeface="Comic Sans MS" pitchFamily="66" charset="0"/>
            </a:endParaRPr>
          </a:p>
          <a:p>
            <a:pPr algn="ctr" eaLnBrk="1" hangingPunct="1"/>
            <a:r>
              <a:rPr lang="en-US" sz="1400" b="0" smtClean="0">
                <a:latin typeface="Comic Sans MS" pitchFamily="66" charset="0"/>
              </a:rPr>
              <a:t>Entire Text</a:t>
            </a:r>
          </a:p>
          <a:p>
            <a:pPr algn="ctr" eaLnBrk="1" hangingPunct="1"/>
            <a:endParaRPr lang="en-US" sz="1400" b="0" smtClean="0">
              <a:latin typeface="Comic Sans MS" pitchFamily="66" charset="0"/>
            </a:endParaRPr>
          </a:p>
          <a:p>
            <a:pPr algn="ctr" eaLnBrk="1" hangingPunct="1"/>
            <a:r>
              <a:rPr lang="en-US" sz="1400" b="0" smtClean="0">
                <a:latin typeface="Comic Sans MS" pitchFamily="66" charset="0"/>
              </a:rPr>
              <a:t>  Segments</a:t>
            </a:r>
          </a:p>
          <a:p>
            <a:pPr algn="ctr" eaLnBrk="1" hangingPunct="1"/>
            <a:endParaRPr lang="en-US" sz="1400" b="0" smtClean="0">
              <a:latin typeface="Comic Sans MS" pitchFamily="66" charset="0"/>
            </a:endParaRPr>
          </a:p>
          <a:p>
            <a:pPr algn="ctr" eaLnBrk="1" hangingPunct="1"/>
            <a:r>
              <a:rPr lang="en-US" sz="1200" b="0" smtClean="0">
                <a:latin typeface="Comic Sans MS" pitchFamily="66" charset="0"/>
              </a:rPr>
              <a:t>   </a:t>
            </a:r>
            <a:r>
              <a:rPr lang="en-US" sz="1400" b="0" smtClean="0">
                <a:latin typeface="Comic Sans MS" pitchFamily="66" charset="0"/>
              </a:rPr>
              <a:t>Paragraph</a:t>
            </a:r>
          </a:p>
          <a:p>
            <a:pPr algn="ctr" eaLnBrk="1" hangingPunct="1"/>
            <a:endParaRPr lang="en-US" sz="1400" b="0" smtClean="0">
              <a:latin typeface="Comic Sans MS" pitchFamily="66" charset="0"/>
            </a:endParaRPr>
          </a:p>
          <a:p>
            <a:pPr algn="ctr" eaLnBrk="1" hangingPunct="1"/>
            <a:r>
              <a:rPr lang="en-US" sz="1400" b="0" smtClean="0">
                <a:latin typeface="Comic Sans MS" pitchFamily="66" charset="0"/>
              </a:rPr>
              <a:t>Sentence</a:t>
            </a:r>
          </a:p>
          <a:p>
            <a:pPr algn="ctr" eaLnBrk="1" hangingPunct="1"/>
            <a:endParaRPr lang="en-US" sz="1400" b="0" smtClean="0">
              <a:latin typeface="Comic Sans MS" pitchFamily="66" charset="0"/>
            </a:endParaRPr>
          </a:p>
          <a:p>
            <a:pPr algn="ctr" eaLnBrk="1" hangingPunct="1"/>
            <a:r>
              <a:rPr lang="en-US" sz="1400" b="0" smtClean="0">
                <a:latin typeface="Comic Sans MS" pitchFamily="66" charset="0"/>
              </a:rPr>
              <a:t>Word</a:t>
            </a:r>
          </a:p>
          <a:p>
            <a:pPr algn="ctr" eaLnBrk="1" hangingPunct="1"/>
            <a:endParaRPr lang="en-US" smtClean="0">
              <a:solidFill>
                <a:schemeClr val="accent2"/>
              </a:solidFill>
              <a:latin typeface="Comic Sans MS" pitchFamily="66" charset="0"/>
            </a:endParaRPr>
          </a:p>
          <a:p>
            <a:pPr algn="ctr" eaLnBrk="1" hangingPunct="1"/>
            <a:r>
              <a:rPr lang="en-US" smtClean="0">
                <a:solidFill>
                  <a:schemeClr val="accent2"/>
                </a:solidFill>
                <a:latin typeface="Comic Sans MS" pitchFamily="66" charset="0"/>
              </a:rPr>
              <a:t>Part</a:t>
            </a:r>
          </a:p>
        </p:txBody>
      </p:sp>
      <p:sp>
        <p:nvSpPr>
          <p:cNvPr id="34819" name="Line 6"/>
          <p:cNvSpPr>
            <a:spLocks noChangeShapeType="1"/>
          </p:cNvSpPr>
          <p:nvPr/>
        </p:nvSpPr>
        <p:spPr bwMode="auto">
          <a:xfrm flipH="1" flipV="1">
            <a:off x="2590800" y="457200"/>
            <a:ext cx="0" cy="4114800"/>
          </a:xfrm>
          <a:prstGeom prst="line">
            <a:avLst/>
          </a:prstGeom>
          <a:noFill/>
          <a:ln w="57150">
            <a:solidFill>
              <a:srgbClr val="0000FF"/>
            </a:solidFill>
            <a:prstDash val="sysDot"/>
            <a:round/>
            <a:headEnd/>
            <a:tailEnd type="triangle" w="med" len="med"/>
          </a:ln>
        </p:spPr>
        <p:txBody>
          <a:bodyPr/>
          <a:lstStyle/>
          <a:p>
            <a:endParaRPr lang="en-US"/>
          </a:p>
        </p:txBody>
      </p:sp>
      <p:sp>
        <p:nvSpPr>
          <p:cNvPr id="34820" name="AutoShape 7"/>
          <p:cNvSpPr>
            <a:spLocks noChangeArrowheads="1"/>
          </p:cNvSpPr>
          <p:nvPr/>
        </p:nvSpPr>
        <p:spPr bwMode="auto">
          <a:xfrm>
            <a:off x="3810000" y="304800"/>
            <a:ext cx="4495800" cy="4572000"/>
          </a:xfrm>
          <a:prstGeom prst="triangle">
            <a:avLst>
              <a:gd name="adj" fmla="val 50000"/>
            </a:avLst>
          </a:prstGeom>
          <a:solidFill>
            <a:srgbClr val="2378D5"/>
          </a:solidFill>
          <a:ln w="9525">
            <a:solidFill>
              <a:schemeClr val="tx1"/>
            </a:solidFill>
            <a:miter lim="800000"/>
            <a:headEnd/>
            <a:tailEnd/>
          </a:ln>
        </p:spPr>
        <p:txBody>
          <a:bodyPr wrap="none" anchor="ctr"/>
          <a:lstStyle/>
          <a:p>
            <a:endParaRPr lang="en-US"/>
          </a:p>
        </p:txBody>
      </p:sp>
      <p:sp>
        <p:nvSpPr>
          <p:cNvPr id="34821" name="AutoShape 11"/>
          <p:cNvSpPr>
            <a:spLocks noChangeArrowheads="1"/>
          </p:cNvSpPr>
          <p:nvPr/>
        </p:nvSpPr>
        <p:spPr bwMode="auto">
          <a:xfrm>
            <a:off x="5257800" y="762000"/>
            <a:ext cx="1752600" cy="6858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latin typeface="Comic Sans MS" pitchFamily="66" charset="0"/>
              </a:rPr>
              <a:t>Opinions,arguments,</a:t>
            </a:r>
          </a:p>
          <a:p>
            <a:pPr algn="ctr"/>
            <a:r>
              <a:rPr lang="en-US" sz="1200">
                <a:latin typeface="Comic Sans MS" pitchFamily="66" charset="0"/>
              </a:rPr>
              <a:t>intertextual connections</a:t>
            </a:r>
          </a:p>
        </p:txBody>
      </p:sp>
      <p:sp>
        <p:nvSpPr>
          <p:cNvPr id="34822" name="AutoShape 12"/>
          <p:cNvSpPr>
            <a:spLocks noChangeArrowheads="1"/>
          </p:cNvSpPr>
          <p:nvPr/>
        </p:nvSpPr>
        <p:spPr bwMode="auto">
          <a:xfrm>
            <a:off x="5410200" y="1676400"/>
            <a:ext cx="1295400" cy="4572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latin typeface="Comic Sans MS" pitchFamily="66" charset="0"/>
              </a:rPr>
              <a:t>Inferences</a:t>
            </a:r>
          </a:p>
        </p:txBody>
      </p:sp>
      <p:sp>
        <p:nvSpPr>
          <p:cNvPr id="34823" name="AutoShape 13"/>
          <p:cNvSpPr>
            <a:spLocks noChangeArrowheads="1"/>
          </p:cNvSpPr>
          <p:nvPr/>
        </p:nvSpPr>
        <p:spPr bwMode="auto">
          <a:xfrm>
            <a:off x="5257800" y="2286000"/>
            <a:ext cx="1600200" cy="4572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latin typeface="Comic Sans MS" pitchFamily="66" charset="0"/>
              </a:rPr>
              <a:t>Author’s purpose</a:t>
            </a:r>
          </a:p>
        </p:txBody>
      </p:sp>
      <p:sp>
        <p:nvSpPr>
          <p:cNvPr id="34824" name="AutoShape 14"/>
          <p:cNvSpPr>
            <a:spLocks noChangeArrowheads="1"/>
          </p:cNvSpPr>
          <p:nvPr/>
        </p:nvSpPr>
        <p:spPr bwMode="auto">
          <a:xfrm>
            <a:off x="4953000" y="2895600"/>
            <a:ext cx="2286000" cy="5334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latin typeface="Comic Sans MS" pitchFamily="66" charset="0"/>
              </a:rPr>
              <a:t>Vocabulary and text structure</a:t>
            </a:r>
          </a:p>
        </p:txBody>
      </p:sp>
      <p:sp>
        <p:nvSpPr>
          <p:cNvPr id="34825" name="AutoShape 15"/>
          <p:cNvSpPr>
            <a:spLocks noChangeArrowheads="1"/>
          </p:cNvSpPr>
          <p:nvPr/>
        </p:nvSpPr>
        <p:spPr bwMode="auto">
          <a:xfrm>
            <a:off x="4648200" y="3657600"/>
            <a:ext cx="2895600" cy="5334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latin typeface="Comic Sans MS" pitchFamily="66" charset="0"/>
              </a:rPr>
              <a:t>Key details</a:t>
            </a:r>
          </a:p>
        </p:txBody>
      </p:sp>
      <p:sp>
        <p:nvSpPr>
          <p:cNvPr id="34826" name="AutoShape 16"/>
          <p:cNvSpPr>
            <a:spLocks noChangeArrowheads="1"/>
          </p:cNvSpPr>
          <p:nvPr/>
        </p:nvSpPr>
        <p:spPr bwMode="auto">
          <a:xfrm>
            <a:off x="4267200" y="4343400"/>
            <a:ext cx="3810000" cy="457200"/>
          </a:xfrm>
          <a:prstGeom prst="roundRect">
            <a:avLst>
              <a:gd name="adj" fmla="val 16667"/>
            </a:avLst>
          </a:prstGeom>
          <a:solidFill>
            <a:schemeClr val="bg1"/>
          </a:solidFill>
          <a:ln w="9525">
            <a:solidFill>
              <a:schemeClr val="tx1"/>
            </a:solidFill>
            <a:round/>
            <a:headEnd/>
            <a:tailEnd/>
          </a:ln>
        </p:spPr>
        <p:txBody>
          <a:bodyPr wrap="none" anchor="ctr"/>
          <a:lstStyle/>
          <a:p>
            <a:pPr algn="ctr"/>
            <a:r>
              <a:rPr lang="en-US" sz="1200">
                <a:latin typeface="Comic Sans MS" pitchFamily="66" charset="0"/>
              </a:rPr>
              <a:t>General understandings</a:t>
            </a:r>
          </a:p>
        </p:txBody>
      </p:sp>
      <p:sp>
        <p:nvSpPr>
          <p:cNvPr id="2" name="Slide Number Placeholder 1"/>
          <p:cNvSpPr>
            <a:spLocks noGrp="1"/>
          </p:cNvSpPr>
          <p:nvPr>
            <p:ph type="sldNum" sz="quarter" idx="12"/>
          </p:nvPr>
        </p:nvSpPr>
        <p:spPr/>
        <p:txBody>
          <a:bodyPr/>
          <a:lstStyle/>
          <a:p>
            <a:pPr>
              <a:defRPr/>
            </a:pPr>
            <a:fld id="{45E04E7F-0EFC-4EC1-BC00-90CBC43A301C}" type="slidenum">
              <a:rPr lang="en-US" smtClean="0"/>
              <a:pPr>
                <a:defRPr/>
              </a:pPr>
              <a:t>29</a:t>
            </a:fld>
            <a:endParaRPr lang="en-US" dirty="0"/>
          </a:p>
        </p:txBody>
      </p:sp>
      <p:sp>
        <p:nvSpPr>
          <p:cNvPr id="34828" name="TextBox 2"/>
          <p:cNvSpPr txBox="1">
            <a:spLocks noChangeArrowheads="1"/>
          </p:cNvSpPr>
          <p:nvPr/>
        </p:nvSpPr>
        <p:spPr bwMode="auto">
          <a:xfrm>
            <a:off x="3800475" y="5257800"/>
            <a:ext cx="5029200" cy="369888"/>
          </a:xfrm>
          <a:prstGeom prst="rect">
            <a:avLst/>
          </a:prstGeom>
          <a:noFill/>
          <a:ln w="9525">
            <a:noFill/>
            <a:miter lim="800000"/>
            <a:headEnd/>
            <a:tailEnd/>
          </a:ln>
        </p:spPr>
        <p:txBody>
          <a:bodyPr>
            <a:spAutoFit/>
          </a:bodyPr>
          <a:lstStyle/>
          <a:p>
            <a:r>
              <a:rPr lang="en-US">
                <a:latin typeface="Comic Sans MS" pitchFamily="66" charset="0"/>
              </a:rPr>
              <a:t>Progression of Text Dependent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325" y="1096963"/>
            <a:ext cx="3200400" cy="3713162"/>
          </a:xfrm>
        </p:spPr>
        <p:txBody>
          <a:bodyPr rtlCol="0">
            <a:normAutofit fontScale="55000" lnSpcReduction="20000"/>
          </a:bodyPr>
          <a:lstStyle/>
          <a:p>
            <a:pPr marL="0" indent="0" algn="ctr" eaLnBrk="1" fontAlgn="auto" hangingPunct="1">
              <a:spcAft>
                <a:spcPts val="0"/>
              </a:spcAft>
              <a:defRPr/>
            </a:pPr>
            <a:r>
              <a:rPr lang="en-US" b="0" dirty="0" smtClean="0">
                <a:latin typeface="Comic Sans MS" pitchFamily="66" charset="0"/>
              </a:rPr>
              <a:t>Students</a:t>
            </a:r>
          </a:p>
          <a:p>
            <a:pPr eaLnBrk="1" fontAlgn="auto" hangingPunct="1">
              <a:spcAft>
                <a:spcPts val="0"/>
              </a:spcAft>
              <a:buFont typeface="Arial" pitchFamily="34" charset="0"/>
              <a:buChar char="•"/>
              <a:defRPr/>
            </a:pPr>
            <a:r>
              <a:rPr lang="en-US" b="0" dirty="0" smtClean="0">
                <a:latin typeface="Comic Sans MS" pitchFamily="66" charset="0"/>
              </a:rPr>
              <a:t>Students should slow down when reading and become “</a:t>
            </a:r>
            <a:r>
              <a:rPr lang="en-US" dirty="0" smtClean="0">
                <a:latin typeface="Comic Sans MS" pitchFamily="66" charset="0"/>
              </a:rPr>
              <a:t>text detectives</a:t>
            </a:r>
            <a:r>
              <a:rPr lang="en-US" b="0" dirty="0" smtClean="0">
                <a:latin typeface="Comic Sans MS" pitchFamily="66" charset="0"/>
              </a:rPr>
              <a:t>”.</a:t>
            </a:r>
          </a:p>
          <a:p>
            <a:pPr eaLnBrk="1" fontAlgn="auto" hangingPunct="1">
              <a:spcAft>
                <a:spcPts val="0"/>
              </a:spcAft>
              <a:buFont typeface="Arial" pitchFamily="34" charset="0"/>
              <a:buChar char="•"/>
              <a:defRPr/>
            </a:pPr>
            <a:r>
              <a:rPr lang="en-US" b="0" dirty="0" smtClean="0">
                <a:latin typeface="Comic Sans MS" pitchFamily="66" charset="0"/>
              </a:rPr>
              <a:t>They should be more attentive to the texts.</a:t>
            </a:r>
          </a:p>
          <a:p>
            <a:pPr eaLnBrk="1" fontAlgn="auto" hangingPunct="1">
              <a:spcAft>
                <a:spcPts val="0"/>
              </a:spcAft>
              <a:buFont typeface="Arial" pitchFamily="34" charset="0"/>
              <a:buChar char="•"/>
              <a:defRPr/>
            </a:pPr>
            <a:r>
              <a:rPr lang="en-US" b="0" dirty="0" smtClean="0">
                <a:latin typeface="Comic Sans MS" pitchFamily="66" charset="0"/>
              </a:rPr>
              <a:t>Students should read and reread deliberately.</a:t>
            </a:r>
          </a:p>
          <a:p>
            <a:pPr eaLnBrk="1" fontAlgn="auto" hangingPunct="1">
              <a:spcAft>
                <a:spcPts val="0"/>
              </a:spcAft>
              <a:buFont typeface="Arial" pitchFamily="34" charset="0"/>
              <a:buChar char="•"/>
              <a:defRPr/>
            </a:pPr>
            <a:r>
              <a:rPr lang="en-US" b="0" dirty="0" smtClean="0">
                <a:latin typeface="Comic Sans MS" pitchFamily="66" charset="0"/>
              </a:rPr>
              <a:t>Focus on </a:t>
            </a:r>
            <a:r>
              <a:rPr lang="en-US" dirty="0" smtClean="0">
                <a:latin typeface="Comic Sans MS" pitchFamily="66" charset="0"/>
              </a:rPr>
              <a:t>Tier II words </a:t>
            </a:r>
            <a:r>
              <a:rPr lang="en-US" b="0" dirty="0" smtClean="0">
                <a:latin typeface="Comic Sans MS" pitchFamily="66" charset="0"/>
              </a:rPr>
              <a:t>and/or particular phrases or sentences the author uses.</a:t>
            </a:r>
          </a:p>
          <a:p>
            <a:pPr eaLnBrk="1" fontAlgn="auto" hangingPunct="1">
              <a:spcAft>
                <a:spcPts val="0"/>
              </a:spcAft>
              <a:buFont typeface="Arial" pitchFamily="34" charset="0"/>
              <a:buChar char="•"/>
              <a:defRPr/>
            </a:pPr>
            <a:r>
              <a:rPr lang="en-US" b="0" dirty="0" smtClean="0">
                <a:latin typeface="Comic Sans MS" pitchFamily="66" charset="0"/>
              </a:rPr>
              <a:t>Students present their thinking, observations, and analyses through </a:t>
            </a:r>
            <a:r>
              <a:rPr lang="en-US" dirty="0" smtClean="0">
                <a:latin typeface="Comic Sans MS" pitchFamily="66" charset="0"/>
              </a:rPr>
              <a:t>writing, technology or speaking</a:t>
            </a:r>
          </a:p>
          <a:p>
            <a:pPr eaLnBrk="1" fontAlgn="auto" hangingPunct="1">
              <a:spcAft>
                <a:spcPts val="0"/>
              </a:spcAft>
              <a:buFont typeface="Arial" pitchFamily="34" charset="0"/>
              <a:buChar char="•"/>
              <a:defRPr/>
            </a:pPr>
            <a:endParaRPr lang="en-US" dirty="0"/>
          </a:p>
          <a:p>
            <a:pPr marL="285750" indent="-285750" eaLnBrk="1" fontAlgn="auto" hangingPunct="1">
              <a:spcAft>
                <a:spcPts val="0"/>
              </a:spcAft>
              <a:buFont typeface="Arial" pitchFamily="34" charset="0"/>
              <a:buChar char="•"/>
              <a:defRPr/>
            </a:pPr>
            <a:endParaRPr lang="en-US" dirty="0" smtClean="0"/>
          </a:p>
          <a:p>
            <a:pPr marL="285750" indent="-285750" eaLnBrk="1" fontAlgn="auto" hangingPunct="1">
              <a:spcAft>
                <a:spcPts val="0"/>
              </a:spcAft>
              <a:buFont typeface="Arial" pitchFamily="34" charset="0"/>
              <a:buChar char="•"/>
              <a:defRPr/>
            </a:pPr>
            <a:endParaRPr lang="en-US" dirty="0" smtClean="0"/>
          </a:p>
          <a:p>
            <a:pPr marL="285750" indent="-285750"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8195" name="Content Placeholder 3"/>
          <p:cNvSpPr>
            <a:spLocks noGrp="1"/>
          </p:cNvSpPr>
          <p:nvPr>
            <p:ph sz="half" idx="2"/>
          </p:nvPr>
        </p:nvSpPr>
        <p:spPr>
          <a:xfrm>
            <a:off x="4700588" y="1096963"/>
            <a:ext cx="3200400" cy="3713162"/>
          </a:xfrm>
        </p:spPr>
        <p:txBody>
          <a:bodyPr/>
          <a:lstStyle/>
          <a:p>
            <a:pPr marL="0" indent="0" algn="ctr" eaLnBrk="1" hangingPunct="1">
              <a:lnSpc>
                <a:spcPct val="80000"/>
              </a:lnSpc>
            </a:pPr>
            <a:r>
              <a:rPr lang="en-US" sz="1500" b="0" smtClean="0">
                <a:latin typeface="Comic Sans MS" pitchFamily="66" charset="0"/>
              </a:rPr>
              <a:t>Teachers</a:t>
            </a:r>
          </a:p>
          <a:p>
            <a:pPr marL="0" indent="0" eaLnBrk="1" hangingPunct="1">
              <a:lnSpc>
                <a:spcPct val="80000"/>
              </a:lnSpc>
            </a:pPr>
            <a:r>
              <a:rPr lang="en-US" sz="1500" b="0" smtClean="0">
                <a:latin typeface="Comic Sans MS" pitchFamily="66" charset="0"/>
              </a:rPr>
              <a:t>Teachers can use text exemplars from the appendices of the CCSS. (</a:t>
            </a:r>
            <a:r>
              <a:rPr lang="en-US" sz="1500" b="0" smtClean="0">
                <a:latin typeface="Comic Sans MS" pitchFamily="66" charset="0"/>
                <a:hlinkClick r:id="rId2"/>
              </a:rPr>
              <a:t>http://elaccss.ncdpi.wikispaces.net/Resources</a:t>
            </a:r>
            <a:r>
              <a:rPr lang="en-US" sz="1500" b="0" smtClean="0">
                <a:latin typeface="Comic Sans MS" pitchFamily="66" charset="0"/>
              </a:rPr>
              <a:t>)</a:t>
            </a:r>
          </a:p>
          <a:p>
            <a:pPr marL="0" indent="0" eaLnBrk="1" hangingPunct="1">
              <a:lnSpc>
                <a:spcPct val="80000"/>
              </a:lnSpc>
            </a:pPr>
            <a:r>
              <a:rPr lang="en-US" sz="1500" b="0" smtClean="0">
                <a:latin typeface="Comic Sans MS" pitchFamily="66" charset="0"/>
              </a:rPr>
              <a:t>Teachers need to select text that is </a:t>
            </a:r>
            <a:r>
              <a:rPr lang="en-US" sz="1500" smtClean="0">
                <a:latin typeface="Comic Sans MS" pitchFamily="66" charset="0"/>
              </a:rPr>
              <a:t>rich</a:t>
            </a:r>
            <a:r>
              <a:rPr lang="en-US" sz="1500" b="0" smtClean="0">
                <a:latin typeface="Comic Sans MS" pitchFamily="66" charset="0"/>
              </a:rPr>
              <a:t> enough for students </a:t>
            </a:r>
            <a:r>
              <a:rPr lang="en-US" sz="1500" smtClean="0">
                <a:latin typeface="Comic Sans MS" pitchFamily="66" charset="0"/>
              </a:rPr>
              <a:t>to draw good evidences </a:t>
            </a:r>
            <a:r>
              <a:rPr lang="en-US" sz="1500" b="0" smtClean="0">
                <a:latin typeface="Comic Sans MS" pitchFamily="66" charset="0"/>
              </a:rPr>
              <a:t>from them.</a:t>
            </a:r>
          </a:p>
          <a:p>
            <a:pPr marL="0" indent="0" eaLnBrk="1" hangingPunct="1">
              <a:lnSpc>
                <a:spcPct val="80000"/>
              </a:lnSpc>
            </a:pPr>
            <a:r>
              <a:rPr lang="en-US" sz="1500" b="0" smtClean="0">
                <a:latin typeface="Comic Sans MS" pitchFamily="66" charset="0"/>
              </a:rPr>
              <a:t>Teachers will provide students with a </a:t>
            </a:r>
            <a:r>
              <a:rPr lang="en-US" sz="1500" smtClean="0">
                <a:latin typeface="Comic Sans MS" pitchFamily="66" charset="0"/>
              </a:rPr>
              <a:t>purpose or focus </a:t>
            </a:r>
            <a:r>
              <a:rPr lang="en-US" sz="1500" b="0" smtClean="0">
                <a:latin typeface="Comic Sans MS" pitchFamily="66" charset="0"/>
              </a:rPr>
              <a:t>for reading.</a:t>
            </a:r>
          </a:p>
          <a:p>
            <a:pPr marL="0" indent="0" eaLnBrk="1" hangingPunct="1">
              <a:lnSpc>
                <a:spcPct val="80000"/>
              </a:lnSpc>
            </a:pPr>
            <a:r>
              <a:rPr lang="en-US" sz="1500" smtClean="0">
                <a:latin typeface="Comic Sans MS" pitchFamily="66" charset="0"/>
              </a:rPr>
              <a:t>Strategies should be provided </a:t>
            </a:r>
            <a:r>
              <a:rPr lang="en-US" sz="1500" b="0" smtClean="0">
                <a:latin typeface="Comic Sans MS" pitchFamily="66" charset="0"/>
              </a:rPr>
              <a:t>for reading different genres and text types</a:t>
            </a:r>
            <a:br>
              <a:rPr lang="en-US" sz="1500" b="0" smtClean="0">
                <a:latin typeface="Comic Sans MS" pitchFamily="66" charset="0"/>
              </a:rPr>
            </a:br>
            <a:endParaRPr lang="en-US" sz="1500" b="0" smtClean="0">
              <a:latin typeface="Comic Sans MS" pitchFamily="66" charset="0"/>
            </a:endParaRPr>
          </a:p>
          <a:p>
            <a:pPr marL="0" indent="0" eaLnBrk="1" hangingPunct="1">
              <a:lnSpc>
                <a:spcPct val="80000"/>
              </a:lnSpc>
            </a:pPr>
            <a:endParaRPr lang="en-US" sz="1500" smtClean="0"/>
          </a:p>
        </p:txBody>
      </p:sp>
      <p:sp>
        <p:nvSpPr>
          <p:cNvPr id="2" name="Title 1"/>
          <p:cNvSpPr>
            <a:spLocks noGrp="1"/>
          </p:cNvSpPr>
          <p:nvPr>
            <p:ph type="title"/>
          </p:nvPr>
        </p:nvSpPr>
        <p:spPr/>
        <p:txBody>
          <a:bodyPr/>
          <a:lstStyle/>
          <a:p>
            <a:pPr algn="ctr" eaLnBrk="1" fontAlgn="auto" hangingPunct="1">
              <a:spcAft>
                <a:spcPts val="0"/>
              </a:spcAft>
              <a:defRPr/>
            </a:pPr>
            <a:r>
              <a:rPr lang="en-US" sz="2400" dirty="0" smtClean="0">
                <a:latin typeface="Comic Sans MS" pitchFamily="66" charset="0"/>
              </a:rPr>
              <a:t>What does close reading look like in the classroom?</a:t>
            </a:r>
            <a:endParaRPr lang="en-US" sz="2400" dirty="0">
              <a:latin typeface="Comic Sans MS" pitchFamily="66" charset="0"/>
            </a:endParaRPr>
          </a:p>
        </p:txBody>
      </p:sp>
      <p:pic>
        <p:nvPicPr>
          <p:cNvPr id="8197" name="Picture 6" descr="C:\Users\25\AppData\Local\Microsoft\Windows\Temporary Internet Files\Content.IE5\MUL90T5Z\MC900056928[1].wmf"/>
          <p:cNvPicPr>
            <a:picLocks noChangeAspect="1" noChangeArrowheads="1"/>
          </p:cNvPicPr>
          <p:nvPr/>
        </p:nvPicPr>
        <p:blipFill>
          <a:blip r:embed="rId3" cstate="print"/>
          <a:srcRect/>
          <a:stretch>
            <a:fillRect/>
          </a:stretch>
        </p:blipFill>
        <p:spPr bwMode="auto">
          <a:xfrm>
            <a:off x="228600" y="4343400"/>
            <a:ext cx="1014413" cy="660400"/>
          </a:xfrm>
          <a:prstGeom prst="rect">
            <a:avLst/>
          </a:prstGeom>
          <a:noFill/>
          <a:ln w="9525">
            <a:noFill/>
            <a:miter lim="800000"/>
            <a:headEnd/>
            <a:tailEnd/>
          </a:ln>
        </p:spPr>
      </p:pic>
      <p:pic>
        <p:nvPicPr>
          <p:cNvPr id="8198" name="Picture 7" descr="C:\Users\25\AppData\Local\Microsoft\Windows\Temporary Internet Files\Content.IE5\BXO233WE\MC900134551[1].wmf"/>
          <p:cNvPicPr>
            <a:picLocks noChangeAspect="1" noChangeArrowheads="1"/>
          </p:cNvPicPr>
          <p:nvPr/>
        </p:nvPicPr>
        <p:blipFill>
          <a:blip r:embed="rId4" cstate="print"/>
          <a:srcRect/>
          <a:stretch>
            <a:fillRect/>
          </a:stretch>
        </p:blipFill>
        <p:spPr bwMode="auto">
          <a:xfrm>
            <a:off x="8001000" y="685800"/>
            <a:ext cx="887413" cy="10096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BB863D9-D105-42F2-BB0E-79DF6B5ED03F}"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General Understandings</a:t>
            </a:r>
          </a:p>
        </p:txBody>
      </p:sp>
      <p:sp>
        <p:nvSpPr>
          <p:cNvPr id="35843" name="Rectangle 3"/>
          <p:cNvSpPr>
            <a:spLocks noGrp="1"/>
          </p:cNvSpPr>
          <p:nvPr>
            <p:ph type="body" idx="1"/>
          </p:nvPr>
        </p:nvSpPr>
        <p:spPr/>
        <p:txBody>
          <a:bodyPr/>
          <a:lstStyle/>
          <a:p>
            <a:pPr eaLnBrk="1" hangingPunct="1"/>
            <a:r>
              <a:rPr lang="en-US" b="0" smtClean="0">
                <a:latin typeface="Comic Sans MS" pitchFamily="66" charset="0"/>
              </a:rPr>
              <a:t>These questions </a:t>
            </a:r>
          </a:p>
          <a:p>
            <a:pPr eaLnBrk="1" hangingPunct="1">
              <a:buFont typeface="Arial" pitchFamily="34" charset="0"/>
              <a:buChar char="•"/>
            </a:pPr>
            <a:r>
              <a:rPr lang="en-US" b="0" smtClean="0">
                <a:latin typeface="Comic Sans MS" pitchFamily="66" charset="0"/>
              </a:rPr>
              <a:t>ensure that students grasp the </a:t>
            </a:r>
            <a:r>
              <a:rPr lang="en-US" smtClean="0">
                <a:latin typeface="Comic Sans MS" pitchFamily="66" charset="0"/>
              </a:rPr>
              <a:t>overall view </a:t>
            </a:r>
            <a:r>
              <a:rPr lang="en-US" b="0" smtClean="0">
                <a:latin typeface="Comic Sans MS" pitchFamily="66" charset="0"/>
              </a:rPr>
              <a:t>of the text</a:t>
            </a:r>
          </a:p>
          <a:p>
            <a:pPr eaLnBrk="1" hangingPunct="1">
              <a:buFont typeface="Arial" pitchFamily="34" charset="0"/>
              <a:buChar char="•"/>
            </a:pPr>
            <a:r>
              <a:rPr lang="en-US" b="0" smtClean="0">
                <a:latin typeface="Comic Sans MS" pitchFamily="66" charset="0"/>
              </a:rPr>
              <a:t>are </a:t>
            </a:r>
            <a:r>
              <a:rPr lang="en-US" smtClean="0">
                <a:latin typeface="Comic Sans MS" pitchFamily="66" charset="0"/>
              </a:rPr>
              <a:t>global</a:t>
            </a:r>
            <a:r>
              <a:rPr lang="en-US" b="0" smtClean="0">
                <a:latin typeface="Comic Sans MS" pitchFamily="66" charset="0"/>
              </a:rPr>
              <a:t> questions</a:t>
            </a:r>
          </a:p>
          <a:p>
            <a:pPr eaLnBrk="1" hangingPunct="1">
              <a:buFont typeface="Arial" pitchFamily="34" charset="0"/>
              <a:buChar char="•"/>
            </a:pPr>
            <a:r>
              <a:rPr lang="en-US" b="0" smtClean="0">
                <a:latin typeface="Comic Sans MS" pitchFamily="66" charset="0"/>
              </a:rPr>
              <a:t>require that students demonstrate an understanding of what the author</a:t>
            </a:r>
          </a:p>
          <a:p>
            <a:pPr eaLnBrk="1" hangingPunct="1"/>
            <a:r>
              <a:rPr lang="en-US" b="0" smtClean="0">
                <a:latin typeface="Comic Sans MS" pitchFamily="66" charset="0"/>
              </a:rPr>
              <a:t>      really said. </a:t>
            </a:r>
          </a:p>
          <a:p>
            <a:pPr eaLnBrk="1" hangingPunct="1">
              <a:buFont typeface="Arial" pitchFamily="34" charset="0"/>
              <a:buChar char="•"/>
            </a:pPr>
            <a:r>
              <a:rPr lang="en-US" b="0" smtClean="0">
                <a:latin typeface="Comic Sans MS" pitchFamily="66" charset="0"/>
              </a:rPr>
              <a:t>may probe the sequence of information presented, the story arc, the main claim and evidence presented, or the gist of a given passage.</a:t>
            </a:r>
          </a:p>
          <a:p>
            <a:pPr eaLnBrk="1" hangingPunct="1"/>
            <a:endParaRPr lang="en-US" b="0" smtClean="0">
              <a:latin typeface="Comic Sans MS" pitchFamily="66" charset="0"/>
            </a:endParaRPr>
          </a:p>
          <a:p>
            <a:pPr algn="ctr" eaLnBrk="1" hangingPunct="1"/>
            <a:r>
              <a:rPr lang="en-US" b="0" smtClean="0">
                <a:latin typeface="Comic Sans MS" pitchFamily="66" charset="0"/>
              </a:rPr>
              <a:t>“Jabberwocky” </a:t>
            </a:r>
          </a:p>
          <a:p>
            <a:pPr algn="ctr" eaLnBrk="1" hangingPunct="1"/>
            <a:r>
              <a:rPr lang="en-US" b="0" smtClean="0">
                <a:latin typeface="Comic Sans MS" pitchFamily="66" charset="0"/>
              </a:rPr>
              <a:t>“What is the progress of the hero?”</a:t>
            </a:r>
          </a:p>
          <a:p>
            <a:pPr eaLnBrk="1" hangingPunct="1"/>
            <a:endParaRPr lang="en-US" b="0" smtClean="0">
              <a:latin typeface="Comic Sans MS" pitchFamily="66" charset="0"/>
            </a:endParaRPr>
          </a:p>
          <a:p>
            <a:pPr eaLnBrk="1" hangingPunct="1"/>
            <a:endParaRPr lang="en-US" b="0" smtClean="0">
              <a:latin typeface="Comic Sans MS" pitchFamily="66" charset="0"/>
            </a:endParaRPr>
          </a:p>
        </p:txBody>
      </p:sp>
      <p:pic>
        <p:nvPicPr>
          <p:cNvPr id="35844" name="Picture 4" descr="C:\Users\25\AppData\Local\Microsoft\Windows\Temporary Internet Files\Content.IE5\KMLX1691\MM910001094[1].gif"/>
          <p:cNvPicPr>
            <a:picLocks noChangeAspect="1" noChangeArrowheads="1" noCrop="1"/>
          </p:cNvPicPr>
          <p:nvPr/>
        </p:nvPicPr>
        <p:blipFill>
          <a:blip r:embed="rId2" cstate="print"/>
          <a:srcRect/>
          <a:stretch>
            <a:fillRect/>
          </a:stretch>
        </p:blipFill>
        <p:spPr bwMode="auto">
          <a:xfrm>
            <a:off x="7924800" y="3581400"/>
            <a:ext cx="1000125" cy="14747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84BB3F6C-EEF2-42D4-86D8-7E6217716CBE}"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Key Details</a:t>
            </a:r>
          </a:p>
        </p:txBody>
      </p:sp>
      <p:sp>
        <p:nvSpPr>
          <p:cNvPr id="36867" name="Rectangle 3"/>
          <p:cNvSpPr>
            <a:spLocks noGrp="1"/>
          </p:cNvSpPr>
          <p:nvPr>
            <p:ph type="body" idx="1"/>
          </p:nvPr>
        </p:nvSpPr>
        <p:spPr/>
        <p:txBody>
          <a:bodyPr/>
          <a:lstStyle/>
          <a:p>
            <a:pPr eaLnBrk="1" hangingPunct="1"/>
            <a:r>
              <a:rPr lang="en-US" b="0" smtClean="0">
                <a:latin typeface="Comic Sans MS" pitchFamily="66" charset="0"/>
              </a:rPr>
              <a:t>These text-dependent questions </a:t>
            </a:r>
          </a:p>
          <a:p>
            <a:pPr eaLnBrk="1" hangingPunct="1">
              <a:buFont typeface="Arial" pitchFamily="34" charset="0"/>
              <a:buChar char="•"/>
            </a:pPr>
            <a:r>
              <a:rPr lang="en-US" b="0" smtClean="0">
                <a:latin typeface="Comic Sans MS" pitchFamily="66" charset="0"/>
              </a:rPr>
              <a:t>require that readers pay attention to the details</a:t>
            </a:r>
          </a:p>
          <a:p>
            <a:pPr eaLnBrk="1" hangingPunct="1">
              <a:buFont typeface="Arial" pitchFamily="34" charset="0"/>
              <a:buChar char="•"/>
            </a:pPr>
            <a:r>
              <a:rPr lang="en-US" b="0" smtClean="0">
                <a:latin typeface="Comic Sans MS" pitchFamily="66" charset="0"/>
              </a:rPr>
              <a:t>respond to questions that ask </a:t>
            </a:r>
            <a:r>
              <a:rPr lang="en-US" i="1" smtClean="0">
                <a:latin typeface="Comic Sans MS" pitchFamily="66" charset="0"/>
              </a:rPr>
              <a:t>who, what, when, where, why, how much</a:t>
            </a:r>
            <a:r>
              <a:rPr lang="en-US" smtClean="0">
                <a:latin typeface="Comic Sans MS" pitchFamily="66" charset="0"/>
              </a:rPr>
              <a:t>, or </a:t>
            </a:r>
            <a:r>
              <a:rPr lang="en-US" i="1" smtClean="0">
                <a:latin typeface="Comic Sans MS" pitchFamily="66" charset="0"/>
              </a:rPr>
              <a:t>how many</a:t>
            </a:r>
          </a:p>
          <a:p>
            <a:pPr eaLnBrk="1" hangingPunct="1">
              <a:buFont typeface="Arial" pitchFamily="34" charset="0"/>
              <a:buChar char="•"/>
            </a:pPr>
            <a:r>
              <a:rPr lang="en-US" b="0" smtClean="0">
                <a:latin typeface="Comic Sans MS" pitchFamily="66" charset="0"/>
              </a:rPr>
              <a:t>search for </a:t>
            </a:r>
            <a:r>
              <a:rPr lang="en-US" smtClean="0">
                <a:latin typeface="Comic Sans MS" pitchFamily="66" charset="0"/>
              </a:rPr>
              <a:t>nuances</a:t>
            </a:r>
            <a:r>
              <a:rPr lang="en-US" b="0" smtClean="0">
                <a:latin typeface="Comic Sans MS" pitchFamily="66" charset="0"/>
              </a:rPr>
              <a:t> in meaning </a:t>
            </a:r>
          </a:p>
          <a:p>
            <a:pPr eaLnBrk="1" hangingPunct="1">
              <a:buFont typeface="Arial" pitchFamily="34" charset="0"/>
              <a:buChar char="•"/>
            </a:pPr>
            <a:r>
              <a:rPr lang="en-US" b="0" smtClean="0">
                <a:latin typeface="Comic Sans MS" pitchFamily="66" charset="0"/>
              </a:rPr>
              <a:t>determine importance of ideas</a:t>
            </a:r>
          </a:p>
          <a:p>
            <a:pPr eaLnBrk="1" hangingPunct="1">
              <a:buFont typeface="Arial" pitchFamily="34" charset="0"/>
              <a:buChar char="•"/>
            </a:pPr>
            <a:r>
              <a:rPr lang="en-US" b="0" smtClean="0">
                <a:latin typeface="Comic Sans MS" pitchFamily="66" charset="0"/>
              </a:rPr>
              <a:t>find supporting details for the </a:t>
            </a:r>
            <a:r>
              <a:rPr lang="en-US" smtClean="0">
                <a:latin typeface="Comic Sans MS" pitchFamily="66" charset="0"/>
              </a:rPr>
              <a:t>main ideas</a:t>
            </a:r>
            <a:r>
              <a:rPr lang="en-US" b="0" smtClean="0">
                <a:latin typeface="Comic Sans MS" pitchFamily="66" charset="0"/>
              </a:rPr>
              <a:t>.</a:t>
            </a:r>
          </a:p>
          <a:p>
            <a:pPr eaLnBrk="1" hangingPunct="1"/>
            <a:endParaRPr lang="en-US" b="0" smtClean="0">
              <a:latin typeface="Comic Sans MS" pitchFamily="66" charset="0"/>
            </a:endParaRPr>
          </a:p>
          <a:p>
            <a:pPr algn="ctr" eaLnBrk="1" hangingPunct="1"/>
            <a:r>
              <a:rPr lang="en-US" b="0" smtClean="0">
                <a:latin typeface="Comic Sans MS" pitchFamily="66" charset="0"/>
              </a:rPr>
              <a:t>“What were the slithy toves doing in the wabe?”</a:t>
            </a:r>
          </a:p>
          <a:p>
            <a:pPr algn="ctr" eaLnBrk="1" hangingPunct="1"/>
            <a:r>
              <a:rPr lang="en-US" b="0" smtClean="0">
                <a:latin typeface="Comic Sans MS" pitchFamily="66" charset="0"/>
              </a:rPr>
              <a:t> “What does that mean?” </a:t>
            </a:r>
          </a:p>
          <a:p>
            <a:pPr algn="ctr" eaLnBrk="1" hangingPunct="1"/>
            <a:r>
              <a:rPr lang="en-US" b="0" smtClean="0">
                <a:latin typeface="Comic Sans MS" pitchFamily="66" charset="0"/>
              </a:rPr>
              <a:t>“How would you describe the condition of the borogoves?”</a:t>
            </a:r>
          </a:p>
        </p:txBody>
      </p:sp>
      <p:sp>
        <p:nvSpPr>
          <p:cNvPr id="2" name="Slide Number Placeholder 1"/>
          <p:cNvSpPr>
            <a:spLocks noGrp="1"/>
          </p:cNvSpPr>
          <p:nvPr>
            <p:ph type="sldNum" sz="quarter" idx="12"/>
          </p:nvPr>
        </p:nvSpPr>
        <p:spPr/>
        <p:txBody>
          <a:bodyPr/>
          <a:lstStyle/>
          <a:p>
            <a:pPr>
              <a:defRPr/>
            </a:pPr>
            <a:fld id="{D3CED354-251F-4F9D-BEBF-E7F448E3BD8F}"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803275" y="303213"/>
            <a:ext cx="7521575" cy="549275"/>
          </a:xfrm>
          <a:noFill/>
        </p:spPr>
        <p:txBody>
          <a:bodyPr wrap="square" numCol="1" anchorCtr="0" compatLnSpc="1">
            <a:prstTxWarp prst="textNoShape">
              <a:avLst/>
            </a:prstTxWarp>
          </a:bodyPr>
          <a:lstStyle/>
          <a:p>
            <a:pPr algn="ctr" eaLnBrk="1" hangingPunct="1"/>
            <a:r>
              <a:rPr lang="en-US" cap="none" smtClean="0">
                <a:latin typeface="Comic Sans MS" pitchFamily="66" charset="0"/>
              </a:rPr>
              <a:t>Vocabulary and Text Structure</a:t>
            </a:r>
          </a:p>
        </p:txBody>
      </p:sp>
      <p:sp>
        <p:nvSpPr>
          <p:cNvPr id="37891" name="Rectangle 3"/>
          <p:cNvSpPr>
            <a:spLocks noGrp="1"/>
          </p:cNvSpPr>
          <p:nvPr>
            <p:ph type="body" idx="1"/>
          </p:nvPr>
        </p:nvSpPr>
        <p:spPr>
          <a:xfrm>
            <a:off x="803275" y="838200"/>
            <a:ext cx="7521575" cy="4038600"/>
          </a:xfrm>
        </p:spPr>
        <p:txBody>
          <a:bodyPr/>
          <a:lstStyle/>
          <a:p>
            <a:pPr eaLnBrk="1" hangingPunct="1">
              <a:lnSpc>
                <a:spcPct val="90000"/>
              </a:lnSpc>
              <a:defRPr/>
            </a:pPr>
            <a:r>
              <a:rPr lang="en-US" b="0" dirty="0" smtClean="0">
                <a:latin typeface="Comic Sans MS" pitchFamily="66" charset="0"/>
              </a:rPr>
              <a:t>Text-dependent questions </a:t>
            </a:r>
          </a:p>
          <a:p>
            <a:pPr eaLnBrk="1" hangingPunct="1">
              <a:lnSpc>
                <a:spcPct val="90000"/>
              </a:lnSpc>
              <a:buFont typeface="Arial" pitchFamily="34" charset="0"/>
              <a:buChar char="•"/>
              <a:defRPr/>
            </a:pPr>
            <a:r>
              <a:rPr lang="en-US" b="0" dirty="0" smtClean="0">
                <a:latin typeface="Comic Sans MS" pitchFamily="66" charset="0"/>
              </a:rPr>
              <a:t>focus on the </a:t>
            </a:r>
            <a:r>
              <a:rPr lang="en-US" dirty="0" smtClean="0">
                <a:latin typeface="Comic Sans MS" pitchFamily="66" charset="0"/>
              </a:rPr>
              <a:t>specific words and phrases </a:t>
            </a:r>
            <a:r>
              <a:rPr lang="en-US" b="0" dirty="0" smtClean="0">
                <a:latin typeface="Comic Sans MS" pitchFamily="66" charset="0"/>
              </a:rPr>
              <a:t>the author uses as well as </a:t>
            </a:r>
          </a:p>
          <a:p>
            <a:pPr marL="0" indent="0" eaLnBrk="1" hangingPunct="1">
              <a:lnSpc>
                <a:spcPct val="90000"/>
              </a:lnSpc>
              <a:defRPr/>
            </a:pPr>
            <a:r>
              <a:rPr lang="en-US" b="0" dirty="0">
                <a:latin typeface="Comic Sans MS" pitchFamily="66" charset="0"/>
              </a:rPr>
              <a:t> </a:t>
            </a:r>
            <a:r>
              <a:rPr lang="en-US" b="0" dirty="0" smtClean="0">
                <a:latin typeface="Comic Sans MS" pitchFamily="66" charset="0"/>
              </a:rPr>
              <a:t>     the </a:t>
            </a:r>
            <a:r>
              <a:rPr lang="en-US" dirty="0" smtClean="0">
                <a:latin typeface="Comic Sans MS" pitchFamily="66" charset="0"/>
              </a:rPr>
              <a:t>structure of the text</a:t>
            </a:r>
          </a:p>
          <a:p>
            <a:pPr eaLnBrk="1" hangingPunct="1">
              <a:lnSpc>
                <a:spcPct val="90000"/>
              </a:lnSpc>
              <a:buFont typeface="Arial" pitchFamily="34" charset="0"/>
              <a:buChar char="•"/>
              <a:defRPr/>
            </a:pPr>
            <a:r>
              <a:rPr lang="en-US" b="0" dirty="0" smtClean="0">
                <a:latin typeface="Comic Sans MS" pitchFamily="66" charset="0"/>
              </a:rPr>
              <a:t>requires that the reader </a:t>
            </a:r>
            <a:r>
              <a:rPr lang="en-US" dirty="0" smtClean="0">
                <a:latin typeface="Comic Sans MS" pitchFamily="66" charset="0"/>
              </a:rPr>
              <a:t>bridge literal and inferential meanings</a:t>
            </a:r>
            <a:r>
              <a:rPr lang="en-US" b="0" dirty="0" smtClean="0">
                <a:latin typeface="Comic Sans MS" pitchFamily="66" charset="0"/>
              </a:rPr>
              <a:t>, noting both denotation (literal or primary word meanings) and connotation (the idea or feeling that a word invokes) as well as the shades of meaning elicited by the word choice.</a:t>
            </a:r>
          </a:p>
          <a:p>
            <a:pPr eaLnBrk="1" hangingPunct="1">
              <a:lnSpc>
                <a:spcPct val="90000"/>
              </a:lnSpc>
              <a:defRPr/>
            </a:pPr>
            <a:r>
              <a:rPr lang="en-US" b="0" dirty="0" smtClean="0">
                <a:latin typeface="Comic Sans MS" pitchFamily="66" charset="0"/>
              </a:rPr>
              <a:t>      For example, an author might use the words </a:t>
            </a:r>
            <a:r>
              <a:rPr lang="en-US" b="0" i="1" dirty="0" smtClean="0">
                <a:latin typeface="Comic Sans MS" pitchFamily="66" charset="0"/>
              </a:rPr>
              <a:t>walk, stroll, amble, saunter,</a:t>
            </a:r>
          </a:p>
          <a:p>
            <a:pPr eaLnBrk="1" hangingPunct="1">
              <a:lnSpc>
                <a:spcPct val="90000"/>
              </a:lnSpc>
              <a:defRPr/>
            </a:pPr>
            <a:r>
              <a:rPr lang="en-US" b="0" i="1" dirty="0" smtClean="0">
                <a:latin typeface="Comic Sans MS" pitchFamily="66" charset="0"/>
              </a:rPr>
              <a:t>      meander</a:t>
            </a:r>
            <a:r>
              <a:rPr lang="en-US" b="0" dirty="0" smtClean="0">
                <a:latin typeface="Comic Sans MS" pitchFamily="66" charset="0"/>
              </a:rPr>
              <a:t>, or </a:t>
            </a:r>
            <a:r>
              <a:rPr lang="en-US" b="0" i="1" dirty="0" smtClean="0">
                <a:latin typeface="Comic Sans MS" pitchFamily="66" charset="0"/>
              </a:rPr>
              <a:t>wander</a:t>
            </a:r>
            <a:r>
              <a:rPr lang="en-US" b="0" dirty="0" smtClean="0">
                <a:latin typeface="Comic Sans MS" pitchFamily="66" charset="0"/>
              </a:rPr>
              <a:t>. The shades of meaning are different, and readers</a:t>
            </a:r>
          </a:p>
          <a:p>
            <a:pPr eaLnBrk="1" hangingPunct="1">
              <a:lnSpc>
                <a:spcPct val="90000"/>
              </a:lnSpc>
              <a:defRPr/>
            </a:pPr>
            <a:r>
              <a:rPr lang="en-US" b="0" dirty="0" smtClean="0">
                <a:latin typeface="Comic Sans MS" pitchFamily="66" charset="0"/>
              </a:rPr>
              <a:t>      should take note of these choices. </a:t>
            </a:r>
          </a:p>
          <a:p>
            <a:pPr eaLnBrk="1" hangingPunct="1">
              <a:lnSpc>
                <a:spcPct val="90000"/>
              </a:lnSpc>
              <a:buFont typeface="Arial" pitchFamily="34" charset="0"/>
              <a:buChar char="•"/>
              <a:defRPr/>
            </a:pPr>
            <a:r>
              <a:rPr lang="en-US" b="0" dirty="0" smtClean="0">
                <a:latin typeface="Comic Sans MS" pitchFamily="66" charset="0"/>
              </a:rPr>
              <a:t>readers should notice </a:t>
            </a:r>
            <a:r>
              <a:rPr lang="en-US" dirty="0" smtClean="0">
                <a:latin typeface="Comic Sans MS" pitchFamily="66" charset="0"/>
              </a:rPr>
              <a:t>figurative language </a:t>
            </a:r>
            <a:r>
              <a:rPr lang="en-US" b="0" dirty="0" smtClean="0">
                <a:latin typeface="Comic Sans MS" pitchFamily="66" charset="0"/>
              </a:rPr>
              <a:t>and how the </a:t>
            </a:r>
            <a:r>
              <a:rPr lang="en-US" dirty="0" smtClean="0">
                <a:latin typeface="Comic Sans MS" pitchFamily="66" charset="0"/>
              </a:rPr>
              <a:t>organization </a:t>
            </a:r>
          </a:p>
          <a:p>
            <a:pPr marL="0" indent="0" eaLnBrk="1" hangingPunct="1">
              <a:lnSpc>
                <a:spcPct val="90000"/>
              </a:lnSpc>
              <a:defRPr/>
            </a:pPr>
            <a:r>
              <a:rPr lang="en-US" dirty="0">
                <a:latin typeface="Comic Sans MS" pitchFamily="66" charset="0"/>
              </a:rPr>
              <a:t> </a:t>
            </a:r>
            <a:r>
              <a:rPr lang="en-US" dirty="0" smtClean="0">
                <a:latin typeface="Comic Sans MS" pitchFamily="66" charset="0"/>
              </a:rPr>
              <a:t>     of the text contributes to meaning</a:t>
            </a:r>
            <a:r>
              <a:rPr lang="en-US" b="0" dirty="0" smtClean="0">
                <a:latin typeface="Comic Sans MS" pitchFamily="66" charset="0"/>
              </a:rPr>
              <a:t>.</a:t>
            </a:r>
          </a:p>
          <a:p>
            <a:pPr algn="ctr" eaLnBrk="1" hangingPunct="1">
              <a:lnSpc>
                <a:spcPct val="90000"/>
              </a:lnSpc>
              <a:defRPr/>
            </a:pPr>
            <a:r>
              <a:rPr lang="en-US" b="0" dirty="0" smtClean="0">
                <a:latin typeface="Comic Sans MS" pitchFamily="66" charset="0"/>
              </a:rPr>
              <a:t> “What type of poem is this?”</a:t>
            </a:r>
          </a:p>
          <a:p>
            <a:pPr algn="ctr" eaLnBrk="1" hangingPunct="1">
              <a:lnSpc>
                <a:spcPct val="90000"/>
              </a:lnSpc>
              <a:defRPr/>
            </a:pPr>
            <a:r>
              <a:rPr lang="en-US" b="0" dirty="0" smtClean="0">
                <a:latin typeface="Comic Sans MS" pitchFamily="66" charset="0"/>
              </a:rPr>
              <a:t> “Knowing the structure, what do we expect?”</a:t>
            </a:r>
          </a:p>
          <a:p>
            <a:pPr eaLnBrk="1" hangingPunct="1">
              <a:lnSpc>
                <a:spcPct val="90000"/>
              </a:lnSpc>
              <a:defRPr/>
            </a:pPr>
            <a:endParaRPr lang="en-US" b="0" dirty="0" smtClean="0">
              <a:latin typeface="Comic Sans MS" pitchFamily="66" charset="0"/>
            </a:endParaRPr>
          </a:p>
        </p:txBody>
      </p:sp>
      <p:pic>
        <p:nvPicPr>
          <p:cNvPr id="37892" name="Picture 5" descr="Vocabulary"/>
          <p:cNvPicPr>
            <a:picLocks noChangeAspect="1" noChangeArrowheads="1"/>
          </p:cNvPicPr>
          <p:nvPr/>
        </p:nvPicPr>
        <p:blipFill>
          <a:blip r:embed="rId2" cstate="print"/>
          <a:srcRect/>
          <a:stretch>
            <a:fillRect/>
          </a:stretch>
        </p:blipFill>
        <p:spPr bwMode="auto">
          <a:xfrm>
            <a:off x="7753350" y="304800"/>
            <a:ext cx="995363" cy="1219200"/>
          </a:xfrm>
          <a:prstGeom prst="rect">
            <a:avLst/>
          </a:prstGeom>
          <a:noFill/>
          <a:ln w="9525">
            <a:noFill/>
            <a:miter lim="800000"/>
            <a:headEnd/>
            <a:tailEnd/>
          </a:ln>
        </p:spPr>
      </p:pic>
      <p:pic>
        <p:nvPicPr>
          <p:cNvPr id="37893" name="Picture 6"/>
          <p:cNvPicPr>
            <a:picLocks noChangeAspect="1" noChangeArrowheads="1"/>
          </p:cNvPicPr>
          <p:nvPr/>
        </p:nvPicPr>
        <p:blipFill>
          <a:blip r:embed="rId3" cstate="print"/>
          <a:srcRect/>
          <a:stretch>
            <a:fillRect/>
          </a:stretch>
        </p:blipFill>
        <p:spPr bwMode="auto">
          <a:xfrm>
            <a:off x="7735888" y="3505200"/>
            <a:ext cx="1179512" cy="1527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A2D1028-1EA6-42ED-A7A3-F6C879613E61}"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Author’s Purpose</a:t>
            </a:r>
          </a:p>
        </p:txBody>
      </p:sp>
      <p:sp>
        <p:nvSpPr>
          <p:cNvPr id="38915" name="Rectangle 3"/>
          <p:cNvSpPr>
            <a:spLocks noGrp="1"/>
          </p:cNvSpPr>
          <p:nvPr>
            <p:ph type="body" idx="1"/>
          </p:nvPr>
        </p:nvSpPr>
        <p:spPr/>
        <p:txBody>
          <a:bodyPr/>
          <a:lstStyle/>
          <a:p>
            <a:pPr eaLnBrk="1" hangingPunct="1"/>
            <a:r>
              <a:rPr lang="en-US" b="0" smtClean="0">
                <a:latin typeface="Comic Sans MS" pitchFamily="66" charset="0"/>
              </a:rPr>
              <a:t>There is a purpose for each text. </a:t>
            </a:r>
          </a:p>
          <a:p>
            <a:pPr eaLnBrk="1" hangingPunct="1">
              <a:buFont typeface="Arial" pitchFamily="34" charset="0"/>
              <a:buChar char="•"/>
            </a:pPr>
            <a:r>
              <a:rPr lang="en-US" b="0" smtClean="0">
                <a:latin typeface="Comic Sans MS" pitchFamily="66" charset="0"/>
              </a:rPr>
              <a:t>the genre helps the reader understand the author’s purpose </a:t>
            </a:r>
          </a:p>
          <a:p>
            <a:pPr eaLnBrk="1" hangingPunct="1"/>
            <a:r>
              <a:rPr lang="en-US" b="0" smtClean="0">
                <a:latin typeface="Comic Sans MS" pitchFamily="66" charset="0"/>
              </a:rPr>
              <a:t>      Was the specific text written to entertain, explain, inform, or persuade? </a:t>
            </a:r>
          </a:p>
          <a:p>
            <a:pPr eaLnBrk="1" hangingPunct="1">
              <a:buFont typeface="Arial" pitchFamily="34" charset="0"/>
              <a:buChar char="•"/>
            </a:pPr>
            <a:r>
              <a:rPr lang="en-US" b="0" smtClean="0">
                <a:latin typeface="Comic Sans MS" pitchFamily="66" charset="0"/>
              </a:rPr>
              <a:t>the way in which the author constructs the text—</a:t>
            </a:r>
            <a:r>
              <a:rPr lang="en-US" smtClean="0">
                <a:latin typeface="Comic Sans MS" pitchFamily="66" charset="0"/>
              </a:rPr>
              <a:t>the point of </a:t>
            </a:r>
          </a:p>
          <a:p>
            <a:pPr eaLnBrk="1" hangingPunct="1"/>
            <a:r>
              <a:rPr lang="en-US" smtClean="0">
                <a:latin typeface="Comic Sans MS" pitchFamily="66" charset="0"/>
              </a:rPr>
              <a:t>      view—helps </a:t>
            </a:r>
            <a:r>
              <a:rPr lang="en-US" b="0" smtClean="0">
                <a:latin typeface="Comic Sans MS" pitchFamily="66" charset="0"/>
              </a:rPr>
              <a:t>readers determine the purpose. </a:t>
            </a:r>
          </a:p>
          <a:p>
            <a:pPr eaLnBrk="1" hangingPunct="1">
              <a:buFont typeface="Arial" pitchFamily="34" charset="0"/>
              <a:buChar char="•"/>
            </a:pPr>
            <a:r>
              <a:rPr lang="en-US" b="0" smtClean="0">
                <a:latin typeface="Comic Sans MS" pitchFamily="66" charset="0"/>
              </a:rPr>
              <a:t>texts are told from a </a:t>
            </a:r>
            <a:r>
              <a:rPr lang="en-US" smtClean="0">
                <a:latin typeface="Comic Sans MS" pitchFamily="66" charset="0"/>
              </a:rPr>
              <a:t>specific vantage point</a:t>
            </a:r>
            <a:r>
              <a:rPr lang="en-US" b="0" smtClean="0">
                <a:latin typeface="Comic Sans MS" pitchFamily="66" charset="0"/>
              </a:rPr>
              <a:t>, and readers want to know, whose story is not represented?</a:t>
            </a:r>
          </a:p>
          <a:p>
            <a:pPr eaLnBrk="1" hangingPunct="1">
              <a:buFont typeface="Arial" pitchFamily="34" charset="0"/>
              <a:buChar char="•"/>
            </a:pPr>
            <a:r>
              <a:rPr lang="en-US" b="0" smtClean="0">
                <a:latin typeface="Comic Sans MS" pitchFamily="66" charset="0"/>
              </a:rPr>
              <a:t>                           See genre posters on </a:t>
            </a:r>
          </a:p>
          <a:p>
            <a:pPr eaLnBrk="1" hangingPunct="1">
              <a:buFont typeface="Arial" pitchFamily="34" charset="0"/>
              <a:buChar char="•"/>
            </a:pPr>
            <a:r>
              <a:rPr lang="en-US" b="0" smtClean="0">
                <a:latin typeface="Comic Sans MS" pitchFamily="66" charset="0"/>
              </a:rPr>
              <a:t>                           </a:t>
            </a:r>
            <a:r>
              <a:rPr lang="en-US" b="0" smtClean="0">
                <a:latin typeface="Comic Sans MS" pitchFamily="66" charset="0"/>
                <a:hlinkClick r:id="rId2"/>
              </a:rPr>
              <a:t>http://www.sanjuan.edu/webpages/gguthrie/files/Genre%20ALL%20posters%20in%20one%20attachment.pdf</a:t>
            </a:r>
            <a:endParaRPr lang="en-US" b="0" smtClean="0">
              <a:latin typeface="Comic Sans MS" pitchFamily="66" charset="0"/>
            </a:endParaRPr>
          </a:p>
        </p:txBody>
      </p:sp>
      <p:pic>
        <p:nvPicPr>
          <p:cNvPr id="38916" name="Picture 4"/>
          <p:cNvPicPr>
            <a:picLocks noChangeAspect="1" noChangeArrowheads="1"/>
          </p:cNvPicPr>
          <p:nvPr/>
        </p:nvPicPr>
        <p:blipFill>
          <a:blip r:embed="rId3" cstate="print"/>
          <a:srcRect/>
          <a:stretch>
            <a:fillRect/>
          </a:stretch>
        </p:blipFill>
        <p:spPr bwMode="auto">
          <a:xfrm>
            <a:off x="7315200" y="228600"/>
            <a:ext cx="1544638" cy="1609725"/>
          </a:xfrm>
          <a:prstGeom prst="rect">
            <a:avLst/>
          </a:prstGeom>
          <a:noFill/>
          <a:ln w="9525">
            <a:noFill/>
            <a:miter lim="800000"/>
            <a:headEnd/>
            <a:tailEnd/>
          </a:ln>
        </p:spPr>
      </p:pic>
      <p:pic>
        <p:nvPicPr>
          <p:cNvPr id="38917" name="Picture 6" descr="https://encrypted-tbn3.gstatic.com/images?q=tbn:ANd9GcTOfr3JW0uiX38gMOvApkzZ065JfxksTM71AzBs9v-eiea55ipy"/>
          <p:cNvPicPr>
            <a:picLocks noChangeAspect="1" noChangeArrowheads="1"/>
          </p:cNvPicPr>
          <p:nvPr/>
        </p:nvPicPr>
        <p:blipFill>
          <a:blip r:embed="rId4" cstate="print"/>
          <a:srcRect/>
          <a:stretch>
            <a:fillRect/>
          </a:stretch>
        </p:blipFill>
        <p:spPr bwMode="auto">
          <a:xfrm>
            <a:off x="304800" y="3392488"/>
            <a:ext cx="2473325" cy="164623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03F05813-738F-44DF-A8FE-B751E1DBACCC}"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noFill/>
        </p:spPr>
        <p:txBody>
          <a:bodyPr wrap="square" numCol="1" anchorCtr="0" compatLnSpc="1">
            <a:prstTxWarp prst="textNoShape">
              <a:avLst/>
            </a:prstTxWarp>
          </a:bodyPr>
          <a:lstStyle/>
          <a:p>
            <a:pPr algn="ctr" eaLnBrk="1" hangingPunct="1"/>
            <a:r>
              <a:rPr lang="en-US" cap="none" smtClean="0">
                <a:latin typeface="Comic Sans MS" pitchFamily="66" charset="0"/>
              </a:rPr>
              <a:t>Inferences</a:t>
            </a:r>
          </a:p>
        </p:txBody>
      </p:sp>
      <p:sp>
        <p:nvSpPr>
          <p:cNvPr id="56323" name="Rectangle 3"/>
          <p:cNvSpPr>
            <a:spLocks noGrp="1"/>
          </p:cNvSpPr>
          <p:nvPr>
            <p:ph type="body" idx="1"/>
          </p:nvPr>
        </p:nvSpPr>
        <p:spPr>
          <a:xfrm>
            <a:off x="838200" y="1066800"/>
            <a:ext cx="7521575" cy="4343400"/>
          </a:xfrm>
        </p:spPr>
        <p:txBody>
          <a:bodyPr/>
          <a:lstStyle/>
          <a:p>
            <a:pPr eaLnBrk="1" hangingPunct="1">
              <a:defRPr/>
            </a:pPr>
            <a:r>
              <a:rPr lang="en-US" b="0" dirty="0" smtClean="0">
                <a:latin typeface="Comic Sans MS" pitchFamily="66" charset="0"/>
              </a:rPr>
              <a:t>Inferences are more than guesses or simply telling students to</a:t>
            </a:r>
          </a:p>
          <a:p>
            <a:pPr eaLnBrk="1" hangingPunct="1">
              <a:defRPr/>
            </a:pPr>
            <a:r>
              <a:rPr lang="en-US" b="0" dirty="0" smtClean="0">
                <a:latin typeface="Comic Sans MS" pitchFamily="66" charset="0"/>
              </a:rPr>
              <a:t>“read between the lines.” </a:t>
            </a:r>
          </a:p>
          <a:p>
            <a:pPr eaLnBrk="1" hangingPunct="1">
              <a:buFont typeface="Arial" pitchFamily="34" charset="0"/>
              <a:buChar char="•"/>
              <a:defRPr/>
            </a:pPr>
            <a:r>
              <a:rPr lang="en-US" b="0" dirty="0" smtClean="0">
                <a:latin typeface="Comic Sans MS" pitchFamily="66" charset="0"/>
              </a:rPr>
              <a:t>readers should know how to </a:t>
            </a:r>
            <a:r>
              <a:rPr lang="en-US" dirty="0" smtClean="0">
                <a:latin typeface="Comic Sans MS" pitchFamily="66" charset="0"/>
              </a:rPr>
              <a:t>probe each argument in persuasive text, each idea in informational text, each key detail in literary text, and observe how these build to a whole. </a:t>
            </a:r>
          </a:p>
          <a:p>
            <a:pPr marL="285750" indent="-285750" eaLnBrk="1" hangingPunct="1">
              <a:buFont typeface="Arial" pitchFamily="34" charset="0"/>
              <a:buChar char="•"/>
              <a:defRPr/>
            </a:pPr>
            <a:r>
              <a:rPr lang="en-US" b="0" dirty="0" smtClean="0">
                <a:latin typeface="Comic Sans MS" pitchFamily="66" charset="0"/>
              </a:rPr>
              <a:t> questions should allow students to consider the information that is </a:t>
            </a:r>
          </a:p>
          <a:p>
            <a:pPr marL="0" indent="0" eaLnBrk="1" hangingPunct="1">
              <a:defRPr/>
            </a:pPr>
            <a:r>
              <a:rPr lang="en-US" b="0" dirty="0" smtClean="0">
                <a:latin typeface="Comic Sans MS" pitchFamily="66" charset="0"/>
              </a:rPr>
              <a:t>      provided and then </a:t>
            </a:r>
            <a:r>
              <a:rPr lang="en-US" dirty="0" smtClean="0">
                <a:latin typeface="Comic Sans MS" pitchFamily="66" charset="0"/>
              </a:rPr>
              <a:t>make informed guesses from the information </a:t>
            </a:r>
          </a:p>
          <a:p>
            <a:pPr marL="0" indent="0" eaLnBrk="1" hangingPunct="1">
              <a:defRPr/>
            </a:pPr>
            <a:r>
              <a:rPr lang="en-US" dirty="0">
                <a:latin typeface="Comic Sans MS" pitchFamily="66" charset="0"/>
              </a:rPr>
              <a:t> </a:t>
            </a:r>
            <a:r>
              <a:rPr lang="en-US" dirty="0" smtClean="0">
                <a:latin typeface="Comic Sans MS" pitchFamily="66" charset="0"/>
              </a:rPr>
              <a:t>   provided</a:t>
            </a:r>
            <a:endParaRPr lang="en-US" dirty="0">
              <a:latin typeface="Comic Sans MS" pitchFamily="66" charset="0"/>
            </a:endParaRPr>
          </a:p>
          <a:p>
            <a:pPr algn="ctr" eaLnBrk="1" hangingPunct="1">
              <a:defRPr/>
            </a:pPr>
            <a:r>
              <a:rPr lang="en-US" b="0" dirty="0" smtClean="0">
                <a:latin typeface="Comic Sans MS" pitchFamily="66" charset="0"/>
              </a:rPr>
              <a:t>“How did the narrator know the </a:t>
            </a:r>
            <a:r>
              <a:rPr lang="en-US" b="0" dirty="0" err="1" smtClean="0">
                <a:latin typeface="Comic Sans MS" pitchFamily="66" charset="0"/>
              </a:rPr>
              <a:t>Jabberwock</a:t>
            </a:r>
            <a:r>
              <a:rPr lang="en-US" b="0" dirty="0" smtClean="0">
                <a:latin typeface="Comic Sans MS" pitchFamily="66" charset="0"/>
              </a:rPr>
              <a:t> was dead, not the </a:t>
            </a:r>
            <a:r>
              <a:rPr lang="en-US" b="0" dirty="0" err="1" smtClean="0">
                <a:latin typeface="Comic Sans MS" pitchFamily="66" charset="0"/>
              </a:rPr>
              <a:t>Jubjub</a:t>
            </a:r>
            <a:r>
              <a:rPr lang="en-US" b="0" dirty="0" smtClean="0">
                <a:latin typeface="Comic Sans MS" pitchFamily="66" charset="0"/>
              </a:rPr>
              <a:t> bird </a:t>
            </a:r>
          </a:p>
          <a:p>
            <a:pPr algn="ctr" eaLnBrk="1" hangingPunct="1">
              <a:defRPr/>
            </a:pPr>
            <a:r>
              <a:rPr lang="en-US" b="0" dirty="0" smtClean="0">
                <a:latin typeface="Comic Sans MS" pitchFamily="66" charset="0"/>
              </a:rPr>
              <a:t>or </a:t>
            </a:r>
            <a:r>
              <a:rPr lang="en-US" b="0" dirty="0" err="1" smtClean="0">
                <a:latin typeface="Comic Sans MS" pitchFamily="66" charset="0"/>
              </a:rPr>
              <a:t>Bandersnatch</a:t>
            </a:r>
            <a:r>
              <a:rPr lang="en-US" b="0" dirty="0" smtClean="0">
                <a:latin typeface="Comic Sans MS" pitchFamily="66" charset="0"/>
              </a:rPr>
              <a:t>?” </a:t>
            </a:r>
          </a:p>
          <a:p>
            <a:pPr algn="ctr" eaLnBrk="1" hangingPunct="1">
              <a:defRPr/>
            </a:pPr>
            <a:r>
              <a:rPr lang="en-US" b="0" dirty="0" smtClean="0">
                <a:latin typeface="Comic Sans MS" pitchFamily="66" charset="0"/>
              </a:rPr>
              <a:t>“What can we infer about the </a:t>
            </a:r>
            <a:r>
              <a:rPr lang="en-US" b="0" dirty="0" err="1" smtClean="0">
                <a:latin typeface="Comic Sans MS" pitchFamily="66" charset="0"/>
              </a:rPr>
              <a:t>Jabberwock</a:t>
            </a:r>
            <a:r>
              <a:rPr lang="en-US" b="0" dirty="0" smtClean="0">
                <a:latin typeface="Comic Sans MS" pitchFamily="66" charset="0"/>
              </a:rPr>
              <a:t>, given the text and his name?”</a:t>
            </a:r>
          </a:p>
        </p:txBody>
      </p:sp>
      <p:pic>
        <p:nvPicPr>
          <p:cNvPr id="39940" name="Picture 5" descr="Inference chart with Van Allsburg's &quot;The Widow's Broom&quot;"/>
          <p:cNvPicPr>
            <a:picLocks noChangeAspect="1" noChangeArrowheads="1"/>
          </p:cNvPicPr>
          <p:nvPr/>
        </p:nvPicPr>
        <p:blipFill>
          <a:blip r:embed="rId2" cstate="print"/>
          <a:srcRect/>
          <a:stretch>
            <a:fillRect/>
          </a:stretch>
        </p:blipFill>
        <p:spPr bwMode="auto">
          <a:xfrm>
            <a:off x="7315200" y="228600"/>
            <a:ext cx="1524000" cy="152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C597CE0-40AA-4B46-8BBA-341FAEDBA050}"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xfrm>
            <a:off x="822325" y="365125"/>
            <a:ext cx="7521575" cy="854075"/>
          </a:xfrm>
          <a:noFill/>
        </p:spPr>
        <p:txBody>
          <a:bodyPr wrap="square" numCol="1" anchorCtr="0" compatLnSpc="1">
            <a:prstTxWarp prst="textNoShape">
              <a:avLst/>
            </a:prstTxWarp>
          </a:bodyPr>
          <a:lstStyle/>
          <a:p>
            <a:pPr algn="ctr" eaLnBrk="1" hangingPunct="1"/>
            <a:r>
              <a:rPr lang="en-US" cap="none" smtClean="0">
                <a:latin typeface="Comic Sans MS" pitchFamily="66" charset="0"/>
              </a:rPr>
              <a:t>Opinions, arguments, and </a:t>
            </a:r>
            <a:br>
              <a:rPr lang="en-US" cap="none" smtClean="0">
                <a:latin typeface="Comic Sans MS" pitchFamily="66" charset="0"/>
              </a:rPr>
            </a:br>
            <a:r>
              <a:rPr lang="en-US" cap="none" smtClean="0">
                <a:latin typeface="Comic Sans MS" pitchFamily="66" charset="0"/>
              </a:rPr>
              <a:t>inter-textual connections. </a:t>
            </a:r>
          </a:p>
        </p:txBody>
      </p:sp>
      <p:sp>
        <p:nvSpPr>
          <p:cNvPr id="40963" name="Rectangle 3"/>
          <p:cNvSpPr>
            <a:spLocks noGrp="1"/>
          </p:cNvSpPr>
          <p:nvPr>
            <p:ph type="body" idx="1"/>
          </p:nvPr>
        </p:nvSpPr>
        <p:spPr>
          <a:xfrm>
            <a:off x="838200" y="1219200"/>
            <a:ext cx="7521575" cy="3810000"/>
          </a:xfrm>
        </p:spPr>
        <p:txBody>
          <a:bodyPr/>
          <a:lstStyle/>
          <a:p>
            <a:pPr eaLnBrk="1" hangingPunct="1"/>
            <a:r>
              <a:rPr lang="en-US" b="0" smtClean="0">
                <a:latin typeface="Comic Sans MS" pitchFamily="66" charset="0"/>
              </a:rPr>
              <a:t>Opinions, arguments, and inter-textual text dependent questions are often </a:t>
            </a:r>
          </a:p>
          <a:p>
            <a:pPr eaLnBrk="1" hangingPunct="1"/>
            <a:r>
              <a:rPr lang="en-US" b="0" smtClean="0">
                <a:latin typeface="Comic Sans MS" pitchFamily="66" charset="0"/>
              </a:rPr>
              <a:t>the questions that teachers like to ask because these questions </a:t>
            </a:r>
            <a:r>
              <a:rPr lang="en-US" smtClean="0">
                <a:latin typeface="Comic Sans MS" pitchFamily="66" charset="0"/>
              </a:rPr>
              <a:t>tend to </a:t>
            </a:r>
          </a:p>
          <a:p>
            <a:pPr eaLnBrk="1" hangingPunct="1"/>
            <a:r>
              <a:rPr lang="en-US" smtClean="0">
                <a:latin typeface="Comic Sans MS" pitchFamily="66" charset="0"/>
              </a:rPr>
              <a:t>generate a lot of discussion </a:t>
            </a:r>
            <a:r>
              <a:rPr lang="en-US" b="0" smtClean="0">
                <a:latin typeface="Comic Sans MS" pitchFamily="66" charset="0"/>
              </a:rPr>
              <a:t>and personal connections but </a:t>
            </a:r>
            <a:r>
              <a:rPr lang="en-US" smtClean="0">
                <a:latin typeface="Comic Sans MS" pitchFamily="66" charset="0"/>
              </a:rPr>
              <a:t>do not require </a:t>
            </a:r>
          </a:p>
          <a:p>
            <a:pPr eaLnBrk="1" hangingPunct="1"/>
            <a:r>
              <a:rPr lang="en-US" smtClean="0">
                <a:latin typeface="Comic Sans MS" pitchFamily="66" charset="0"/>
              </a:rPr>
              <a:t>students to read </a:t>
            </a:r>
            <a:r>
              <a:rPr lang="en-US" b="0" smtClean="0">
                <a:latin typeface="Comic Sans MS" pitchFamily="66" charset="0"/>
              </a:rPr>
              <a:t>the text. </a:t>
            </a:r>
          </a:p>
          <a:p>
            <a:pPr eaLnBrk="1" hangingPunct="1"/>
            <a:r>
              <a:rPr lang="en-US" b="0" smtClean="0">
                <a:latin typeface="Comic Sans MS" pitchFamily="66" charset="0"/>
              </a:rPr>
              <a:t>These questions are good to follow up text dependent questions.</a:t>
            </a:r>
          </a:p>
          <a:p>
            <a:pPr eaLnBrk="1" hangingPunct="1"/>
            <a:endParaRPr lang="en-US" b="0" smtClean="0">
              <a:latin typeface="Comic Sans MS" pitchFamily="66" charset="0"/>
            </a:endParaRPr>
          </a:p>
          <a:p>
            <a:pPr eaLnBrk="1" hangingPunct="1"/>
            <a:r>
              <a:rPr lang="en-US" b="0" smtClean="0">
                <a:latin typeface="Comic Sans MS" pitchFamily="66" charset="0"/>
              </a:rPr>
              <a:t>According to the poem, how should we construct our notions of good and evil?</a:t>
            </a:r>
          </a:p>
          <a:p>
            <a:pPr eaLnBrk="1" hangingPunct="1"/>
            <a:endParaRPr lang="en-US" b="0" smtClean="0">
              <a:latin typeface="Comic Sans MS" pitchFamily="66" charset="0"/>
            </a:endParaRPr>
          </a:p>
          <a:p>
            <a:pPr algn="ctr" eaLnBrk="1" hangingPunct="1"/>
            <a:r>
              <a:rPr lang="en-US" b="0" smtClean="0">
                <a:latin typeface="Comic Sans MS" pitchFamily="66" charset="0"/>
              </a:rPr>
              <a:t>Why is the hero of the poem—the ultimate good guy who slays the</a:t>
            </a:r>
          </a:p>
          <a:p>
            <a:pPr algn="ctr" eaLnBrk="1" hangingPunct="1"/>
            <a:r>
              <a:rPr lang="en-US" b="0" smtClean="0">
                <a:latin typeface="Comic Sans MS" pitchFamily="66" charset="0"/>
              </a:rPr>
              <a:t>Jabberwock—anonymous?</a:t>
            </a:r>
          </a:p>
          <a:p>
            <a:pPr eaLnBrk="1" hangingPunct="1"/>
            <a:endParaRPr lang="en-US" b="0" smtClean="0">
              <a:latin typeface="Comic Sans MS" pitchFamily="66" charset="0"/>
            </a:endParaRPr>
          </a:p>
        </p:txBody>
      </p:sp>
      <p:pic>
        <p:nvPicPr>
          <p:cNvPr id="40964" name="Picture 6" descr="C:\Users\25\AppData\Local\Microsoft\Windows\Temporary Internet Files\Content.IE5\MUL90T5Z\MP900255548[1].jpg"/>
          <p:cNvPicPr>
            <a:picLocks noChangeAspect="1" noChangeArrowheads="1"/>
          </p:cNvPicPr>
          <p:nvPr/>
        </p:nvPicPr>
        <p:blipFill>
          <a:blip r:embed="rId2" cstate="print"/>
          <a:srcRect/>
          <a:stretch>
            <a:fillRect/>
          </a:stretch>
        </p:blipFill>
        <p:spPr bwMode="auto">
          <a:xfrm>
            <a:off x="7467600" y="4114800"/>
            <a:ext cx="1377950" cy="9207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C842F77-54CD-4683-9105-4FB1EAF337E7}"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Comic Sans MS" pitchFamily="66" charset="0"/>
              </a:rPr>
              <a:t>QAR</a:t>
            </a:r>
            <a:endParaRPr lang="en-US" dirty="0">
              <a:latin typeface="Comic Sans MS" pitchFamily="66" charset="0"/>
            </a:endParaRPr>
          </a:p>
        </p:txBody>
      </p:sp>
      <p:sp>
        <p:nvSpPr>
          <p:cNvPr id="41987" name="Content Placeholder 2"/>
          <p:cNvSpPr>
            <a:spLocks noGrp="1"/>
          </p:cNvSpPr>
          <p:nvPr>
            <p:ph idx="1"/>
          </p:nvPr>
        </p:nvSpPr>
        <p:spPr/>
        <p:txBody>
          <a:bodyPr/>
          <a:lstStyle/>
          <a:p>
            <a:r>
              <a:rPr lang="en-US" b="0" smtClean="0">
                <a:latin typeface="Comic Sans MS" pitchFamily="66" charset="0"/>
              </a:rPr>
              <a:t>QAR is a reading strategy in which students categorize comprehension questions according to where they found the information they needed to answer each question.</a:t>
            </a:r>
          </a:p>
          <a:p>
            <a:r>
              <a:rPr lang="en-US" b="0" smtClean="0">
                <a:latin typeface="Comic Sans MS" pitchFamily="66" charset="0"/>
              </a:rPr>
              <a:t>There are five primary purposes.</a:t>
            </a:r>
          </a:p>
          <a:p>
            <a:pPr>
              <a:buFont typeface="Arial" pitchFamily="34" charset="0"/>
              <a:buChar char="•"/>
            </a:pPr>
            <a:r>
              <a:rPr lang="en-US" b="0" smtClean="0">
                <a:latin typeface="Comic Sans MS" pitchFamily="66" charset="0"/>
              </a:rPr>
              <a:t>Helps students monitor their comprehension</a:t>
            </a:r>
          </a:p>
          <a:p>
            <a:pPr>
              <a:buFont typeface="Arial" pitchFamily="34" charset="0"/>
              <a:buChar char="•"/>
            </a:pPr>
            <a:r>
              <a:rPr lang="en-US" b="0" smtClean="0">
                <a:latin typeface="Comic Sans MS" pitchFamily="66" charset="0"/>
              </a:rPr>
              <a:t>Provides a purpose for reading a text</a:t>
            </a:r>
          </a:p>
          <a:p>
            <a:pPr>
              <a:buFont typeface="Arial" pitchFamily="34" charset="0"/>
              <a:buChar char="•"/>
            </a:pPr>
            <a:r>
              <a:rPr lang="en-US" b="0" smtClean="0">
                <a:latin typeface="Comic Sans MS" pitchFamily="66" charset="0"/>
              </a:rPr>
              <a:t>Allows students to assess their comprehension </a:t>
            </a:r>
          </a:p>
          <a:p>
            <a:pPr>
              <a:buFont typeface="Arial" pitchFamily="34" charset="0"/>
              <a:buChar char="•"/>
            </a:pPr>
            <a:r>
              <a:rPr lang="en-US" b="0" smtClean="0">
                <a:latin typeface="Comic Sans MS" pitchFamily="66" charset="0"/>
              </a:rPr>
              <a:t>Encourages elaborative and critical thinking</a:t>
            </a:r>
          </a:p>
          <a:p>
            <a:pPr>
              <a:buFont typeface="Arial" pitchFamily="34" charset="0"/>
              <a:buChar char="•"/>
            </a:pPr>
            <a:r>
              <a:rPr lang="en-US" b="0" smtClean="0">
                <a:latin typeface="Comic Sans MS" pitchFamily="66" charset="0"/>
              </a:rPr>
              <a:t>Helps refute the common misconception held by students that the text tells all</a:t>
            </a:r>
          </a:p>
        </p:txBody>
      </p:sp>
      <p:sp>
        <p:nvSpPr>
          <p:cNvPr id="4" name="Slide Number Placeholder 3"/>
          <p:cNvSpPr>
            <a:spLocks noGrp="1"/>
          </p:cNvSpPr>
          <p:nvPr>
            <p:ph type="sldNum" sz="quarter" idx="12"/>
          </p:nvPr>
        </p:nvSpPr>
        <p:spPr/>
        <p:txBody>
          <a:bodyPr/>
          <a:lstStyle/>
          <a:p>
            <a:pPr>
              <a:defRPr/>
            </a:pPr>
            <a:fld id="{86633BD5-F4E1-4F08-BA52-62DC2EAD8AAC}"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Comic Sans MS" pitchFamily="66" charset="0"/>
              </a:rPr>
              <a:t>QAR</a:t>
            </a:r>
            <a:endParaRPr lang="en-US" dirty="0">
              <a:latin typeface="Comic Sans MS" pitchFamily="66" charset="0"/>
            </a:endParaRPr>
          </a:p>
        </p:txBody>
      </p:sp>
      <p:sp>
        <p:nvSpPr>
          <p:cNvPr id="43011" name="Content Placeholder 2"/>
          <p:cNvSpPr>
            <a:spLocks noGrp="1"/>
          </p:cNvSpPr>
          <p:nvPr>
            <p:ph idx="1"/>
          </p:nvPr>
        </p:nvSpPr>
        <p:spPr/>
        <p:txBody>
          <a:bodyPr/>
          <a:lstStyle/>
          <a:p>
            <a:r>
              <a:rPr lang="en-US" b="0" smtClean="0">
                <a:latin typeface="Comic Sans MS" pitchFamily="66" charset="0"/>
              </a:rPr>
              <a:t>Right There Questions – words or sentences in the text will answer the questions</a:t>
            </a:r>
          </a:p>
          <a:p>
            <a:endParaRPr lang="en-US" b="0" smtClean="0">
              <a:latin typeface="Comic Sans MS" pitchFamily="66" charset="0"/>
            </a:endParaRPr>
          </a:p>
          <a:p>
            <a:r>
              <a:rPr lang="en-US" b="0" smtClean="0">
                <a:latin typeface="Comic Sans MS" pitchFamily="66" charset="0"/>
              </a:rPr>
              <a:t>Think and Search – information that students will need to answer questions is implied in the text, but students will need to combine ideas in the text with prior knowledge to form inferences</a:t>
            </a:r>
          </a:p>
          <a:p>
            <a:endParaRPr lang="en-US" b="0" smtClean="0">
              <a:latin typeface="Comic Sans MS" pitchFamily="66" charset="0"/>
            </a:endParaRPr>
          </a:p>
          <a:p>
            <a:r>
              <a:rPr lang="en-US" b="0" smtClean="0">
                <a:latin typeface="Comic Sans MS" pitchFamily="66" charset="0"/>
              </a:rPr>
              <a:t>In My Head – the information students will need to answer the question is entirely in the readers’ minds</a:t>
            </a:r>
          </a:p>
          <a:p>
            <a:endParaRPr lang="en-US" b="0" smtClean="0">
              <a:latin typeface="Comic Sans MS" pitchFamily="66" charset="0"/>
            </a:endParaRPr>
          </a:p>
          <a:p>
            <a:r>
              <a:rPr lang="en-US" b="0" smtClean="0">
                <a:latin typeface="Comic Sans MS" pitchFamily="66" charset="0"/>
                <a:hlinkClick r:id="rId2"/>
              </a:rPr>
              <a:t>http://www.vdoe.whro.org/elementary_reading/QAR1-25-2010_F8_FastStart_512k.swf</a:t>
            </a:r>
            <a:endParaRPr lang="en-US" b="0" smtClean="0">
              <a:latin typeface="Comic Sans MS" pitchFamily="66" charset="0"/>
            </a:endParaRPr>
          </a:p>
        </p:txBody>
      </p:sp>
      <p:sp>
        <p:nvSpPr>
          <p:cNvPr id="4" name="Slide Number Placeholder 3"/>
          <p:cNvSpPr>
            <a:spLocks noGrp="1"/>
          </p:cNvSpPr>
          <p:nvPr>
            <p:ph type="sldNum" sz="quarter" idx="12"/>
          </p:nvPr>
        </p:nvSpPr>
        <p:spPr/>
        <p:txBody>
          <a:bodyPr/>
          <a:lstStyle/>
          <a:p>
            <a:pPr>
              <a:defRPr/>
            </a:pPr>
            <a:fld id="{D71EB53E-AC1F-4074-B23B-3490331BFEA4}"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dirty="0" smtClean="0">
                <a:latin typeface="Comic Sans MS" pitchFamily="66" charset="0"/>
              </a:rPr>
              <a:t>Evaluations</a:t>
            </a:r>
            <a:endParaRPr lang="en-US" dirty="0">
              <a:latin typeface="Comic Sans MS" pitchFamily="66" charset="0"/>
            </a:endParaRPr>
          </a:p>
        </p:txBody>
      </p:sp>
      <p:sp>
        <p:nvSpPr>
          <p:cNvPr id="6" name="Content Placeholder 5"/>
          <p:cNvSpPr>
            <a:spLocks noGrp="1"/>
          </p:cNvSpPr>
          <p:nvPr>
            <p:ph idx="1"/>
          </p:nvPr>
        </p:nvSpPr>
        <p:spPr/>
        <p:txBody>
          <a:bodyPr/>
          <a:lstStyle/>
          <a:p>
            <a:pPr>
              <a:buFont typeface="Arial" pitchFamily="34" charset="0"/>
              <a:buChar char="•"/>
              <a:defRPr/>
            </a:pPr>
            <a:r>
              <a:rPr lang="en-US" dirty="0" smtClean="0">
                <a:latin typeface="Comic Sans MS" pitchFamily="66" charset="0"/>
              </a:rPr>
              <a:t>Please write your name on the  evaluation.</a:t>
            </a:r>
          </a:p>
          <a:p>
            <a:pPr>
              <a:buFont typeface="Arial" pitchFamily="34" charset="0"/>
              <a:buChar char="•"/>
              <a:defRPr/>
            </a:pPr>
            <a:endParaRPr lang="en-US" dirty="0">
              <a:latin typeface="Comic Sans MS" pitchFamily="66" charset="0"/>
            </a:endParaRPr>
          </a:p>
          <a:p>
            <a:pPr>
              <a:buFont typeface="Arial" pitchFamily="34" charset="0"/>
              <a:buChar char="•"/>
              <a:defRPr/>
            </a:pPr>
            <a:r>
              <a:rPr lang="en-US" dirty="0" smtClean="0">
                <a:latin typeface="Comic Sans MS" pitchFamily="66" charset="0"/>
              </a:rPr>
              <a:t>Lay the  evaluation near the sign-in sheet on the way out.</a:t>
            </a:r>
          </a:p>
          <a:p>
            <a:pPr>
              <a:buFont typeface="Arial" pitchFamily="34" charset="0"/>
              <a:buChar char="•"/>
              <a:defRPr/>
            </a:pPr>
            <a:endParaRPr lang="en-US" dirty="0">
              <a:latin typeface="Comic Sans MS" pitchFamily="66" charset="0"/>
            </a:endParaRPr>
          </a:p>
          <a:p>
            <a:pPr algn="ctr">
              <a:defRPr/>
            </a:pPr>
            <a:r>
              <a:rPr lang="en-US" sz="4400" dirty="0" smtClean="0">
                <a:solidFill>
                  <a:schemeClr val="accent3"/>
                </a:solidFill>
                <a:latin typeface="Comic Sans MS" pitchFamily="66" charset="0"/>
              </a:rPr>
              <a:t>Thank you!  Have a great evening!</a:t>
            </a:r>
          </a:p>
          <a:p>
            <a:pPr algn="ctr">
              <a:defRPr/>
            </a:pPr>
            <a:endParaRPr lang="en-US" sz="4400" dirty="0">
              <a:solidFill>
                <a:schemeClr val="accent3"/>
              </a:solidFill>
            </a:endParaRPr>
          </a:p>
        </p:txBody>
      </p:sp>
      <p:pic>
        <p:nvPicPr>
          <p:cNvPr id="44036" name="Picture 4" descr="C:\Users\25\AppData\Local\Microsoft\Windows\Temporary Internet Files\Content.IE5\BXO233WE\MC900440452[1].wmf"/>
          <p:cNvPicPr>
            <a:picLocks noChangeAspect="1" noChangeArrowheads="1"/>
          </p:cNvPicPr>
          <p:nvPr/>
        </p:nvPicPr>
        <p:blipFill>
          <a:blip r:embed="rId2" cstate="print"/>
          <a:srcRect/>
          <a:stretch>
            <a:fillRect/>
          </a:stretch>
        </p:blipFill>
        <p:spPr bwMode="auto">
          <a:xfrm>
            <a:off x="4267200" y="3886200"/>
            <a:ext cx="911225" cy="12176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5EC904B-C3CA-4601-9A93-B5CFEF1ADA3F}"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noFill/>
        </p:spPr>
        <p:txBody>
          <a:bodyPr wrap="square" numCol="1" anchorCtr="0" compatLnSpc="1">
            <a:prstTxWarp prst="textNoShape">
              <a:avLst/>
            </a:prstTxWarp>
          </a:bodyPr>
          <a:lstStyle/>
          <a:p>
            <a:pPr eaLnBrk="1" hangingPunct="1"/>
            <a:endParaRPr lang="en-US" cap="none" smtClean="0"/>
          </a:p>
        </p:txBody>
      </p:sp>
      <p:sp>
        <p:nvSpPr>
          <p:cNvPr id="45059" name="Rectangle 3"/>
          <p:cNvSpPr>
            <a:spLocks noGrp="1"/>
          </p:cNvSpPr>
          <p:nvPr>
            <p:ph type="body" idx="1"/>
          </p:nvPr>
        </p:nvSpPr>
        <p:spPr/>
        <p:txBody>
          <a:bodyPr/>
          <a:lstStyle/>
          <a:p>
            <a:pPr eaLnBrk="1" hangingPunct="1"/>
            <a:endParaRPr lang="en-US" smtClean="0"/>
          </a:p>
        </p:txBody>
      </p:sp>
      <p:sp>
        <p:nvSpPr>
          <p:cNvPr id="2" name="Slide Number Placeholder 1"/>
          <p:cNvSpPr>
            <a:spLocks noGrp="1"/>
          </p:cNvSpPr>
          <p:nvPr>
            <p:ph type="sldNum" sz="quarter" idx="12"/>
          </p:nvPr>
        </p:nvSpPr>
        <p:spPr/>
        <p:txBody>
          <a:bodyPr/>
          <a:lstStyle/>
          <a:p>
            <a:pPr>
              <a:defRPr/>
            </a:pPr>
            <a:fld id="{7CBE8D65-81DB-480D-AC42-B3F77E8BEC2F}"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8600"/>
            <a:ext cx="7521575" cy="549275"/>
          </a:xfrm>
        </p:spPr>
        <p:txBody>
          <a:bodyPr/>
          <a:lstStyle/>
          <a:p>
            <a:pPr algn="ctr" eaLnBrk="1" fontAlgn="auto" hangingPunct="1">
              <a:spcAft>
                <a:spcPts val="0"/>
              </a:spcAft>
              <a:defRPr/>
            </a:pPr>
            <a:r>
              <a:rPr lang="en-US" sz="2000" dirty="0" smtClean="0">
                <a:latin typeface="Comic Sans MS" pitchFamily="66" charset="0"/>
              </a:rPr>
              <a:t>How teachers might implement close reading</a:t>
            </a:r>
            <a:endParaRPr lang="en-US" sz="2000" dirty="0">
              <a:latin typeface="Comic Sans MS" pitchFamily="66" charset="0"/>
            </a:endParaRPr>
          </a:p>
        </p:txBody>
      </p:sp>
      <p:sp>
        <p:nvSpPr>
          <p:cNvPr id="5" name="Content Placeholder 4"/>
          <p:cNvSpPr>
            <a:spLocks noGrp="1"/>
          </p:cNvSpPr>
          <p:nvPr>
            <p:ph idx="1"/>
          </p:nvPr>
        </p:nvSpPr>
        <p:spPr>
          <a:xfrm>
            <a:off x="822325" y="685800"/>
            <a:ext cx="7521575" cy="5181600"/>
          </a:xfrm>
        </p:spPr>
        <p:txBody>
          <a:bodyPr rtlCol="0">
            <a:normAutofit fontScale="47500" lnSpcReduction="20000"/>
          </a:bodyPr>
          <a:lstStyle/>
          <a:p>
            <a:pPr eaLnBrk="1" fontAlgn="auto" hangingPunct="1">
              <a:spcAft>
                <a:spcPts val="0"/>
              </a:spcAft>
              <a:buFont typeface="+mj-lt"/>
              <a:buAutoNum type="arabicPeriod"/>
              <a:defRPr/>
            </a:pPr>
            <a:r>
              <a:rPr lang="en-US" sz="2900" b="0" dirty="0" smtClean="0">
                <a:latin typeface="Comic Sans MS" pitchFamily="66" charset="0"/>
              </a:rPr>
              <a:t>Select </a:t>
            </a:r>
            <a:r>
              <a:rPr lang="en-US" sz="2900" dirty="0" smtClean="0">
                <a:latin typeface="Comic Sans MS" pitchFamily="66" charset="0"/>
              </a:rPr>
              <a:t>shorter </a:t>
            </a:r>
            <a:r>
              <a:rPr lang="en-US" sz="2900" dirty="0">
                <a:latin typeface="Comic Sans MS" pitchFamily="66" charset="0"/>
              </a:rPr>
              <a:t>texts </a:t>
            </a:r>
            <a:endParaRPr lang="en-US" sz="2900" dirty="0" smtClean="0">
              <a:latin typeface="Comic Sans MS" pitchFamily="66" charset="0"/>
            </a:endParaRPr>
          </a:p>
          <a:p>
            <a:pPr eaLnBrk="1" fontAlgn="auto" hangingPunct="1">
              <a:spcAft>
                <a:spcPts val="0"/>
              </a:spcAft>
              <a:buFont typeface="+mj-lt"/>
              <a:buAutoNum type="arabicPeriod"/>
              <a:defRPr/>
            </a:pPr>
            <a:r>
              <a:rPr lang="en-US" sz="2900" dirty="0" smtClean="0">
                <a:latin typeface="Comic Sans MS" pitchFamily="66" charset="0"/>
              </a:rPr>
              <a:t>Model</a:t>
            </a:r>
            <a:r>
              <a:rPr lang="en-US" sz="2900" b="0" dirty="0" smtClean="0">
                <a:latin typeface="Comic Sans MS" pitchFamily="66" charset="0"/>
              </a:rPr>
              <a:t> </a:t>
            </a:r>
            <a:r>
              <a:rPr lang="en-US" sz="2900" b="0" dirty="0">
                <a:latin typeface="Comic Sans MS" pitchFamily="66" charset="0"/>
              </a:rPr>
              <a:t>several readings of short </a:t>
            </a:r>
            <a:r>
              <a:rPr lang="en-US" sz="2900" b="0" dirty="0" smtClean="0">
                <a:latin typeface="Comic Sans MS" pitchFamily="66" charset="0"/>
              </a:rPr>
              <a:t>texts</a:t>
            </a:r>
          </a:p>
          <a:p>
            <a:pPr eaLnBrk="1" fontAlgn="auto" hangingPunct="1">
              <a:spcAft>
                <a:spcPts val="0"/>
              </a:spcAft>
              <a:buFont typeface="+mj-lt"/>
              <a:buAutoNum type="arabicPeriod"/>
              <a:defRPr/>
            </a:pPr>
            <a:r>
              <a:rPr lang="en-US" sz="2900" dirty="0" smtClean="0">
                <a:latin typeface="Comic Sans MS" pitchFamily="66" charset="0"/>
              </a:rPr>
              <a:t>Read and re-read deliberately</a:t>
            </a:r>
            <a:r>
              <a:rPr lang="en-US" sz="2900" b="0" dirty="0" smtClean="0">
                <a:latin typeface="Comic Sans MS" pitchFamily="66" charset="0"/>
              </a:rPr>
              <a:t>,  slowly examining and thinking about </a:t>
            </a:r>
          </a:p>
          <a:p>
            <a:pPr marL="802386" lvl="4" indent="-285750" eaLnBrk="1" fontAlgn="auto" hangingPunct="1">
              <a:spcAft>
                <a:spcPts val="0"/>
              </a:spcAft>
              <a:buFont typeface="Arial" pitchFamily="34" charset="0"/>
              <a:buChar char="•"/>
              <a:defRPr/>
            </a:pPr>
            <a:r>
              <a:rPr lang="en-US" sz="2900" dirty="0" smtClean="0">
                <a:latin typeface="Comic Sans MS" pitchFamily="66" charset="0"/>
              </a:rPr>
              <a:t>the meanings of individual words,</a:t>
            </a:r>
          </a:p>
          <a:p>
            <a:pPr marL="802386" lvl="4" indent="-285750" eaLnBrk="1" fontAlgn="auto" hangingPunct="1">
              <a:spcAft>
                <a:spcPts val="0"/>
              </a:spcAft>
              <a:buFont typeface="Arial" pitchFamily="34" charset="0"/>
              <a:buChar char="•"/>
              <a:defRPr/>
            </a:pPr>
            <a:r>
              <a:rPr lang="en-US" sz="2900" dirty="0" smtClean="0">
                <a:latin typeface="Comic Sans MS" pitchFamily="66" charset="0"/>
              </a:rPr>
              <a:t>the order of sentences</a:t>
            </a:r>
            <a:endParaRPr lang="en-US" sz="2900" dirty="0">
              <a:latin typeface="Comic Sans MS" pitchFamily="66" charset="0"/>
            </a:endParaRPr>
          </a:p>
          <a:p>
            <a:pPr marL="802386" lvl="4" indent="-285750" eaLnBrk="1" fontAlgn="auto" hangingPunct="1">
              <a:spcAft>
                <a:spcPts val="0"/>
              </a:spcAft>
              <a:buFont typeface="Arial" pitchFamily="34" charset="0"/>
              <a:buChar char="•"/>
              <a:defRPr/>
            </a:pPr>
            <a:r>
              <a:rPr lang="en-US" sz="2900" dirty="0" smtClean="0">
                <a:latin typeface="Comic Sans MS" pitchFamily="66" charset="0"/>
              </a:rPr>
              <a:t>the development of ideas</a:t>
            </a:r>
          </a:p>
          <a:p>
            <a:pPr eaLnBrk="1" fontAlgn="auto" hangingPunct="1">
              <a:spcAft>
                <a:spcPts val="0"/>
              </a:spcAft>
              <a:buFont typeface="+mj-lt"/>
              <a:buAutoNum type="arabicPeriod"/>
              <a:defRPr/>
            </a:pPr>
            <a:r>
              <a:rPr lang="en-US" sz="2900" b="0" dirty="0" smtClean="0">
                <a:latin typeface="Comic Sans MS" pitchFamily="66" charset="0"/>
              </a:rPr>
              <a:t>Read </a:t>
            </a:r>
            <a:r>
              <a:rPr lang="en-US" sz="2900" b="0" dirty="0">
                <a:latin typeface="Comic Sans MS" pitchFamily="66" charset="0"/>
              </a:rPr>
              <a:t>with a pencil in hand, </a:t>
            </a:r>
            <a:r>
              <a:rPr lang="en-US" sz="2900" dirty="0">
                <a:latin typeface="Comic Sans MS" pitchFamily="66" charset="0"/>
              </a:rPr>
              <a:t>annotate</a:t>
            </a:r>
            <a:r>
              <a:rPr lang="en-US" sz="2900" b="0" dirty="0">
                <a:latin typeface="Comic Sans MS" pitchFamily="66" charset="0"/>
              </a:rPr>
              <a:t> the </a:t>
            </a:r>
            <a:r>
              <a:rPr lang="en-US" sz="2900" b="0" dirty="0" smtClean="0">
                <a:latin typeface="Comic Sans MS" pitchFamily="66" charset="0"/>
              </a:rPr>
              <a:t>text while marking </a:t>
            </a:r>
            <a:r>
              <a:rPr lang="en-US" sz="2900" b="0" dirty="0">
                <a:latin typeface="Comic Sans MS" pitchFamily="66" charset="0"/>
              </a:rPr>
              <a:t>the </a:t>
            </a:r>
            <a:r>
              <a:rPr lang="en-US" sz="2900" dirty="0">
                <a:latin typeface="Comic Sans MS" pitchFamily="66" charset="0"/>
              </a:rPr>
              <a:t>big ideas and skills</a:t>
            </a:r>
            <a:r>
              <a:rPr lang="en-US" sz="2900" b="0" dirty="0">
                <a:latin typeface="Comic Sans MS" pitchFamily="66" charset="0"/>
              </a:rPr>
              <a:t>. </a:t>
            </a:r>
            <a:endParaRPr lang="en-US" sz="2900" b="0" dirty="0" smtClean="0">
              <a:latin typeface="Comic Sans MS" pitchFamily="66" charset="0"/>
            </a:endParaRPr>
          </a:p>
          <a:p>
            <a:pPr eaLnBrk="1" fontAlgn="auto" hangingPunct="1">
              <a:spcAft>
                <a:spcPts val="0"/>
              </a:spcAft>
              <a:buFont typeface="+mj-lt"/>
              <a:buAutoNum type="arabicPeriod"/>
              <a:defRPr/>
            </a:pPr>
            <a:r>
              <a:rPr lang="en-US" sz="2900" b="0" dirty="0" smtClean="0">
                <a:latin typeface="Comic Sans MS" pitchFamily="66" charset="0"/>
              </a:rPr>
              <a:t>Look </a:t>
            </a:r>
            <a:r>
              <a:rPr lang="en-US" sz="2900" b="0" dirty="0">
                <a:latin typeface="Comic Sans MS" pitchFamily="66" charset="0"/>
              </a:rPr>
              <a:t>for </a:t>
            </a:r>
            <a:r>
              <a:rPr lang="en-US" sz="2900" dirty="0">
                <a:latin typeface="Comic Sans MS" pitchFamily="66" charset="0"/>
              </a:rPr>
              <a:t>patterns</a:t>
            </a:r>
            <a:r>
              <a:rPr lang="en-US" sz="2900" b="0" dirty="0">
                <a:latin typeface="Comic Sans MS" pitchFamily="66" charset="0"/>
              </a:rPr>
              <a:t> in things you noticed about the text – repetition, contradictions, </a:t>
            </a:r>
            <a:r>
              <a:rPr lang="en-US" sz="2900" b="0" dirty="0" smtClean="0">
                <a:latin typeface="Comic Sans MS" pitchFamily="66" charset="0"/>
              </a:rPr>
              <a:t>similarities. </a:t>
            </a:r>
            <a:r>
              <a:rPr lang="en-US" sz="2900" b="0" dirty="0">
                <a:latin typeface="Comic Sans MS" pitchFamily="66" charset="0"/>
              </a:rPr>
              <a:t>commonalities</a:t>
            </a:r>
            <a:r>
              <a:rPr lang="en-US" sz="2900" b="0" dirty="0" smtClean="0">
                <a:latin typeface="Comic Sans MS" pitchFamily="66" charset="0"/>
              </a:rPr>
              <a:t>.</a:t>
            </a:r>
          </a:p>
          <a:p>
            <a:pPr eaLnBrk="1" fontAlgn="auto" hangingPunct="1">
              <a:spcAft>
                <a:spcPts val="0"/>
              </a:spcAft>
              <a:buFont typeface="+mj-lt"/>
              <a:buAutoNum type="arabicPeriod"/>
              <a:defRPr/>
            </a:pPr>
            <a:r>
              <a:rPr lang="en-US" sz="2900" b="0" dirty="0" smtClean="0">
                <a:latin typeface="Comic Sans MS" pitchFamily="66" charset="0"/>
              </a:rPr>
              <a:t>Identify unfamiliar vocabulary words (</a:t>
            </a:r>
            <a:r>
              <a:rPr lang="en-US" sz="2900" dirty="0" smtClean="0">
                <a:latin typeface="Comic Sans MS" pitchFamily="66" charset="0"/>
              </a:rPr>
              <a:t>Tier II Words</a:t>
            </a:r>
            <a:r>
              <a:rPr lang="en-US" sz="2900" b="0" dirty="0" smtClean="0">
                <a:latin typeface="Comic Sans MS" pitchFamily="66" charset="0"/>
              </a:rPr>
              <a:t>)</a:t>
            </a:r>
          </a:p>
          <a:p>
            <a:pPr eaLnBrk="1" fontAlgn="auto" hangingPunct="1">
              <a:spcAft>
                <a:spcPts val="0"/>
              </a:spcAft>
              <a:buFont typeface="+mj-lt"/>
              <a:buAutoNum type="arabicPeriod"/>
              <a:defRPr/>
            </a:pPr>
            <a:r>
              <a:rPr lang="en-US" sz="2900" b="0" dirty="0">
                <a:latin typeface="Comic Sans MS" pitchFamily="66" charset="0"/>
              </a:rPr>
              <a:t>T</a:t>
            </a:r>
            <a:r>
              <a:rPr lang="en-US" sz="2900" b="0" dirty="0" smtClean="0">
                <a:latin typeface="Comic Sans MS" pitchFamily="66" charset="0"/>
              </a:rPr>
              <a:t>eacher-led </a:t>
            </a:r>
            <a:r>
              <a:rPr lang="en-US" sz="2900" dirty="0">
                <a:latin typeface="Comic Sans MS" pitchFamily="66" charset="0"/>
              </a:rPr>
              <a:t>discussions </a:t>
            </a:r>
            <a:r>
              <a:rPr lang="en-US" sz="2900" b="0" dirty="0">
                <a:latin typeface="Comic Sans MS" pitchFamily="66" charset="0"/>
              </a:rPr>
              <a:t>of the </a:t>
            </a:r>
            <a:r>
              <a:rPr lang="en-US" sz="2900" b="0" dirty="0" smtClean="0">
                <a:latin typeface="Comic Sans MS" pitchFamily="66" charset="0"/>
              </a:rPr>
              <a:t>text</a:t>
            </a:r>
          </a:p>
          <a:p>
            <a:pPr eaLnBrk="1" fontAlgn="auto" hangingPunct="1">
              <a:spcAft>
                <a:spcPts val="0"/>
              </a:spcAft>
              <a:buFont typeface="+mj-lt"/>
              <a:buAutoNum type="arabicPeriod"/>
              <a:defRPr/>
            </a:pPr>
            <a:r>
              <a:rPr lang="en-US" sz="2900" dirty="0" smtClean="0">
                <a:latin typeface="Comic Sans MS" pitchFamily="66" charset="0"/>
              </a:rPr>
              <a:t>Write</a:t>
            </a:r>
            <a:r>
              <a:rPr lang="en-US" sz="2900" b="0" dirty="0" smtClean="0">
                <a:latin typeface="Comic Sans MS" pitchFamily="66" charset="0"/>
              </a:rPr>
              <a:t> </a:t>
            </a:r>
            <a:r>
              <a:rPr lang="en-US" sz="2900" b="0" dirty="0">
                <a:latin typeface="Comic Sans MS" pitchFamily="66" charset="0"/>
              </a:rPr>
              <a:t>about the </a:t>
            </a:r>
            <a:r>
              <a:rPr lang="en-US" sz="2900" b="0" dirty="0" smtClean="0">
                <a:latin typeface="Comic Sans MS" pitchFamily="66" charset="0"/>
              </a:rPr>
              <a:t>text</a:t>
            </a:r>
            <a:r>
              <a:rPr lang="en-US" sz="2900" b="0" dirty="0">
                <a:latin typeface="Comic Sans MS" pitchFamily="66" charset="0"/>
              </a:rPr>
              <a:t> </a:t>
            </a:r>
            <a:r>
              <a:rPr lang="en-US" sz="2900" b="0" dirty="0" smtClean="0">
                <a:latin typeface="Comic Sans MS" pitchFamily="66" charset="0"/>
              </a:rPr>
              <a:t>using evidence to support student responses</a:t>
            </a:r>
            <a:endParaRPr lang="en-US" sz="2900" b="0" dirty="0">
              <a:latin typeface="Comic Sans MS" pitchFamily="66" charset="0"/>
            </a:endParaRPr>
          </a:p>
          <a:p>
            <a:pPr marL="0" indent="0" eaLnBrk="1" fontAlgn="auto" hangingPunct="1">
              <a:spcAft>
                <a:spcPts val="0"/>
              </a:spcAft>
              <a:defRPr/>
            </a:pPr>
            <a:endParaRPr lang="en-US" sz="2900" dirty="0" smtClean="0">
              <a:latin typeface="Comic Sans MS" pitchFamily="66" charset="0"/>
            </a:endParaRPr>
          </a:p>
          <a:p>
            <a:pPr marL="0" indent="0" eaLnBrk="1" fontAlgn="auto" hangingPunct="1">
              <a:spcAft>
                <a:spcPts val="0"/>
              </a:spcAft>
              <a:defRPr/>
            </a:pPr>
            <a:r>
              <a:rPr lang="en-US" sz="2900" b="0" dirty="0">
                <a:solidFill>
                  <a:srgbClr val="FF0000"/>
                </a:solidFill>
                <a:latin typeface="Comic Sans MS" pitchFamily="66" charset="0"/>
              </a:rPr>
              <a:t>T</a:t>
            </a:r>
            <a:r>
              <a:rPr lang="en-US" sz="2900" b="0" dirty="0" smtClean="0">
                <a:solidFill>
                  <a:srgbClr val="FF0000"/>
                </a:solidFill>
                <a:latin typeface="Comic Sans MS" pitchFamily="66" charset="0"/>
              </a:rPr>
              <a:t>he </a:t>
            </a:r>
            <a:r>
              <a:rPr lang="en-US" sz="2900" b="0" dirty="0">
                <a:solidFill>
                  <a:srgbClr val="FF0000"/>
                </a:solidFill>
                <a:latin typeface="Comic Sans MS" pitchFamily="66" charset="0"/>
              </a:rPr>
              <a:t>major difference between this framework and guided reading, shared reading, or read-aloud frameworks is that the </a:t>
            </a:r>
            <a:r>
              <a:rPr lang="en-US" sz="2900" dirty="0">
                <a:solidFill>
                  <a:srgbClr val="FF0000"/>
                </a:solidFill>
                <a:latin typeface="Comic Sans MS" pitchFamily="66" charset="0"/>
              </a:rPr>
              <a:t>teacher does not provide a lot of background information</a:t>
            </a:r>
            <a:r>
              <a:rPr lang="en-US" sz="2900" b="0" dirty="0">
                <a:solidFill>
                  <a:srgbClr val="FF0000"/>
                </a:solidFill>
                <a:latin typeface="Comic Sans MS" pitchFamily="66" charset="0"/>
              </a:rPr>
              <a:t> for the reader other than an initial purpose for the first reading. </a:t>
            </a:r>
            <a:endParaRPr lang="en-US" sz="2900" b="0" dirty="0" smtClean="0">
              <a:solidFill>
                <a:srgbClr val="FF0000"/>
              </a:solidFill>
              <a:latin typeface="Comic Sans MS" pitchFamily="66" charset="0"/>
            </a:endParaRPr>
          </a:p>
          <a:p>
            <a:pPr marL="0" indent="0" eaLnBrk="1" fontAlgn="auto" hangingPunct="1">
              <a:spcAft>
                <a:spcPts val="0"/>
              </a:spcAft>
              <a:defRPr/>
            </a:pPr>
            <a:r>
              <a:rPr lang="en-US" sz="2900" b="0" dirty="0" smtClean="0">
                <a:solidFill>
                  <a:srgbClr val="FF0000"/>
                </a:solidFill>
                <a:latin typeface="Comic Sans MS" pitchFamily="66" charset="0"/>
              </a:rPr>
              <a:t>The </a:t>
            </a:r>
            <a:r>
              <a:rPr lang="en-US" sz="2900" b="0" dirty="0">
                <a:solidFill>
                  <a:srgbClr val="FF0000"/>
                </a:solidFill>
                <a:latin typeface="Comic Sans MS" pitchFamily="66" charset="0"/>
              </a:rPr>
              <a:t>rationale is that teachers need to give children the opportunity to focus on the text alone during the first reading instead of relying on pre-reading information from the teacher. </a:t>
            </a:r>
          </a:p>
          <a:p>
            <a:pPr marL="0" indent="0" eaLnBrk="1" fontAlgn="auto" hangingPunct="1">
              <a:spcAft>
                <a:spcPts val="0"/>
              </a:spcAft>
              <a:defRPr/>
            </a:pPr>
            <a:r>
              <a:rPr lang="en-US" dirty="0">
                <a:latin typeface="Comic Sans MS" pitchFamily="66" charset="0"/>
              </a:rPr>
              <a:t> </a:t>
            </a:r>
          </a:p>
        </p:txBody>
      </p:sp>
      <p:sp>
        <p:nvSpPr>
          <p:cNvPr id="2" name="Slide Number Placeholder 1"/>
          <p:cNvSpPr>
            <a:spLocks noGrp="1"/>
          </p:cNvSpPr>
          <p:nvPr>
            <p:ph type="sldNum" sz="quarter" idx="12"/>
          </p:nvPr>
        </p:nvSpPr>
        <p:spPr/>
        <p:txBody>
          <a:bodyPr/>
          <a:lstStyle/>
          <a:p>
            <a:pPr>
              <a:defRPr/>
            </a:pPr>
            <a:fld id="{55829034-4BA7-4C93-AC84-0A9B76CE512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p:txBody>
          <a:bodyPr wrap="square" numCol="1" anchorCtr="0" compatLnSpc="1">
            <a:prstTxWarp prst="textNoShape">
              <a:avLst/>
            </a:prstTxWarp>
          </a:bodyPr>
          <a:lstStyle/>
          <a:p>
            <a:pPr algn="ctr" eaLnBrk="1" hangingPunct="1"/>
            <a:r>
              <a:rPr lang="en-US" cap="none" smtClean="0">
                <a:latin typeface="Comic Sans MS" pitchFamily="66" charset="0"/>
              </a:rPr>
              <a:t>DEMONSTRATION CLOSE READING</a:t>
            </a:r>
            <a:br>
              <a:rPr lang="en-US" cap="none" smtClean="0">
                <a:latin typeface="Comic Sans MS" pitchFamily="66" charset="0"/>
              </a:rPr>
            </a:br>
            <a:r>
              <a:rPr lang="en-US" cap="none" smtClean="0">
                <a:latin typeface="Comic Sans MS" pitchFamily="66" charset="0"/>
              </a:rPr>
              <a:t>(Modeling)</a:t>
            </a:r>
          </a:p>
        </p:txBody>
      </p:sp>
      <p:sp>
        <p:nvSpPr>
          <p:cNvPr id="10243" name="Content Placeholder 2"/>
          <p:cNvSpPr>
            <a:spLocks noGrp="1"/>
          </p:cNvSpPr>
          <p:nvPr>
            <p:ph idx="1"/>
          </p:nvPr>
        </p:nvSpPr>
        <p:spPr>
          <a:xfrm>
            <a:off x="838200" y="1524000"/>
            <a:ext cx="7521575" cy="3579813"/>
          </a:xfrm>
        </p:spPr>
        <p:txBody>
          <a:bodyPr/>
          <a:lstStyle/>
          <a:p>
            <a:pPr marL="304800" indent="-304800" eaLnBrk="1" hangingPunct="1"/>
            <a:r>
              <a:rPr lang="en-US" b="0" smtClean="0">
                <a:latin typeface="Comic Sans MS" pitchFamily="66" charset="0"/>
              </a:rPr>
              <a:t>Demonstration</a:t>
            </a:r>
          </a:p>
          <a:p>
            <a:pPr marL="304800" indent="-304800" eaLnBrk="1" hangingPunct="1">
              <a:buFont typeface="Arial" pitchFamily="34" charset="0"/>
              <a:buAutoNum type="arabicPeriod"/>
            </a:pPr>
            <a:r>
              <a:rPr lang="en-US" smtClean="0">
                <a:latin typeface="Comic Sans MS" pitchFamily="66" charset="0"/>
              </a:rPr>
              <a:t>Choose the text</a:t>
            </a:r>
            <a:r>
              <a:rPr lang="en-US" b="0" smtClean="0">
                <a:latin typeface="Comic Sans MS" pitchFamily="66" charset="0"/>
              </a:rPr>
              <a:t>. Use material that </a:t>
            </a:r>
            <a:r>
              <a:rPr lang="en-US" smtClean="0">
                <a:latin typeface="Comic Sans MS" pitchFamily="66" charset="0"/>
              </a:rPr>
              <a:t>relates to your content-area </a:t>
            </a:r>
          </a:p>
          <a:p>
            <a:pPr marL="304800" indent="-304800" eaLnBrk="1" hangingPunct="1"/>
            <a:r>
              <a:rPr lang="en-US" b="0" smtClean="0">
                <a:latin typeface="Comic Sans MS" pitchFamily="66" charset="0"/>
              </a:rPr>
              <a:t>curriculum or text that </a:t>
            </a:r>
            <a:r>
              <a:rPr lang="en-US" smtClean="0">
                <a:latin typeface="Comic Sans MS" pitchFamily="66" charset="0"/>
              </a:rPr>
              <a:t>reflects a topic </a:t>
            </a:r>
            <a:r>
              <a:rPr lang="en-US" b="0" smtClean="0">
                <a:latin typeface="Comic Sans MS" pitchFamily="66" charset="0"/>
              </a:rPr>
              <a:t>in which your students have </a:t>
            </a:r>
          </a:p>
          <a:p>
            <a:pPr marL="304800" indent="-304800" eaLnBrk="1" hangingPunct="1"/>
            <a:r>
              <a:rPr lang="en-US" b="0" smtClean="0">
                <a:latin typeface="Comic Sans MS" pitchFamily="66" charset="0"/>
              </a:rPr>
              <a:t>expressed interest. If you use a textbook, be sure to supplement your</a:t>
            </a:r>
          </a:p>
          <a:p>
            <a:pPr marL="304800" indent="-304800" eaLnBrk="1" hangingPunct="1"/>
            <a:r>
              <a:rPr lang="en-US" b="0" smtClean="0">
                <a:latin typeface="Comic Sans MS" pitchFamily="66" charset="0"/>
              </a:rPr>
              <a:t>instruction in the area of close reading with a variety of </a:t>
            </a:r>
            <a:r>
              <a:rPr lang="en-US" smtClean="0">
                <a:latin typeface="Comic Sans MS" pitchFamily="66" charset="0"/>
              </a:rPr>
              <a:t>engaging</a:t>
            </a:r>
          </a:p>
          <a:p>
            <a:pPr marL="304800" indent="-304800" eaLnBrk="1" hangingPunct="1"/>
            <a:r>
              <a:rPr lang="en-US" smtClean="0">
                <a:latin typeface="Comic Sans MS" pitchFamily="66" charset="0"/>
              </a:rPr>
              <a:t>informational books, articles, and Web-based information</a:t>
            </a:r>
            <a:r>
              <a:rPr lang="en-US" b="0" smtClean="0">
                <a:latin typeface="Comic Sans MS" pitchFamily="66" charset="0"/>
              </a:rPr>
              <a:t>. This will</a:t>
            </a:r>
          </a:p>
          <a:p>
            <a:pPr marL="304800" indent="-304800" eaLnBrk="1" hangingPunct="1"/>
            <a:r>
              <a:rPr lang="en-US" b="0" smtClean="0">
                <a:latin typeface="Comic Sans MS" pitchFamily="66" charset="0"/>
              </a:rPr>
              <a:t>help your students see the many different contexts in which close</a:t>
            </a:r>
          </a:p>
          <a:p>
            <a:pPr marL="304800" indent="-304800" eaLnBrk="1" hangingPunct="1"/>
            <a:r>
              <a:rPr lang="en-US" b="0" smtClean="0">
                <a:latin typeface="Comic Sans MS" pitchFamily="66" charset="0"/>
              </a:rPr>
              <a:t>reading is warranted.</a:t>
            </a:r>
          </a:p>
        </p:txBody>
      </p:sp>
      <p:sp>
        <p:nvSpPr>
          <p:cNvPr id="2" name="Slide Number Placeholder 1"/>
          <p:cNvSpPr>
            <a:spLocks noGrp="1"/>
          </p:cNvSpPr>
          <p:nvPr>
            <p:ph type="sldNum" sz="quarter" idx="12"/>
          </p:nvPr>
        </p:nvSpPr>
        <p:spPr/>
        <p:txBody>
          <a:bodyPr/>
          <a:lstStyle/>
          <a:p>
            <a:pPr>
              <a:defRPr/>
            </a:pPr>
            <a:fld id="{71FCADF7-E55B-4B79-8FE4-0E62E9726AF6}"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1"/>
          </p:nvPr>
        </p:nvSpPr>
        <p:spPr>
          <a:xfrm>
            <a:off x="762000" y="228600"/>
            <a:ext cx="3200400" cy="5029200"/>
          </a:xfrm>
        </p:spPr>
        <p:txBody>
          <a:bodyPr/>
          <a:lstStyle/>
          <a:p>
            <a:pPr marL="0" indent="0" eaLnBrk="1" hangingPunct="1"/>
            <a:r>
              <a:rPr lang="en-US" sz="1400" b="0" smtClean="0">
                <a:latin typeface="Comic Sans MS" pitchFamily="66" charset="0"/>
              </a:rPr>
              <a:t>2. </a:t>
            </a:r>
            <a:r>
              <a:rPr lang="en-US" sz="1400" smtClean="0">
                <a:latin typeface="Comic Sans MS" pitchFamily="66" charset="0"/>
              </a:rPr>
              <a:t>Introduce the text and the concept</a:t>
            </a:r>
            <a:r>
              <a:rPr lang="en-US" sz="1400" b="0" smtClean="0">
                <a:latin typeface="Comic Sans MS" pitchFamily="66" charset="0"/>
              </a:rPr>
              <a:t>. Let students know that you will be showing them ways of engaging in a process of reading closely to meet your purpose and that they will then be expected to do this on their own and in groups. </a:t>
            </a:r>
            <a:r>
              <a:rPr lang="en-US" sz="1400" smtClean="0">
                <a:latin typeface="Comic Sans MS" pitchFamily="66" charset="0"/>
              </a:rPr>
              <a:t>Clearly articulate the purpose of the reading event</a:t>
            </a:r>
            <a:r>
              <a:rPr lang="en-US" sz="1400" b="0" smtClean="0">
                <a:latin typeface="Comic Sans MS" pitchFamily="66" charset="0"/>
              </a:rPr>
              <a:t>. Show how you </a:t>
            </a:r>
            <a:r>
              <a:rPr lang="en-US" sz="1400" smtClean="0">
                <a:latin typeface="Comic Sans MS" pitchFamily="66" charset="0"/>
              </a:rPr>
              <a:t>preview the text features </a:t>
            </a:r>
            <a:r>
              <a:rPr lang="en-US" sz="1400" b="0" smtClean="0">
                <a:latin typeface="Comic Sans MS" pitchFamily="66" charset="0"/>
              </a:rPr>
              <a:t>such as tables of contents, illustrations, subheads, and the index to locate the parts you want to read. </a:t>
            </a:r>
          </a:p>
          <a:p>
            <a:pPr marL="0" indent="0" eaLnBrk="1" hangingPunct="1"/>
            <a:r>
              <a:rPr lang="en-US" sz="1400" b="0" smtClean="0">
                <a:latin typeface="Comic Sans MS" pitchFamily="66" charset="0"/>
              </a:rPr>
              <a:t>Is the purpose to gain broad knowledge on a topic? </a:t>
            </a:r>
          </a:p>
          <a:p>
            <a:pPr marL="0" indent="0" eaLnBrk="1" hangingPunct="1"/>
            <a:r>
              <a:rPr lang="en-US" sz="1400" b="0" smtClean="0">
                <a:latin typeface="Comic Sans MS" pitchFamily="66" charset="0"/>
              </a:rPr>
              <a:t>Is it to answer a specific question? </a:t>
            </a:r>
          </a:p>
          <a:p>
            <a:pPr marL="0" indent="0" eaLnBrk="1" hangingPunct="1"/>
            <a:r>
              <a:rPr lang="en-US" sz="1400" b="0" smtClean="0">
                <a:latin typeface="Comic Sans MS" pitchFamily="66" charset="0"/>
              </a:rPr>
              <a:t>Is it to learn how to do something? </a:t>
            </a:r>
          </a:p>
          <a:p>
            <a:pPr marL="0" indent="0" eaLnBrk="1" hangingPunct="1"/>
            <a:r>
              <a:rPr lang="en-US" sz="1400" b="0" smtClean="0">
                <a:latin typeface="Comic Sans MS" pitchFamily="66" charset="0"/>
              </a:rPr>
              <a:t>Is it to learn about a story from the past?</a:t>
            </a:r>
          </a:p>
          <a:p>
            <a:pPr marL="0" indent="0" eaLnBrk="1" hangingPunct="1"/>
            <a:r>
              <a:rPr lang="en-US" sz="1400" b="0" smtClean="0">
                <a:latin typeface="Comic Sans MS" pitchFamily="66" charset="0"/>
              </a:rPr>
              <a:t> </a:t>
            </a:r>
          </a:p>
        </p:txBody>
      </p:sp>
      <p:sp>
        <p:nvSpPr>
          <p:cNvPr id="11267" name="Content Placeholder 5"/>
          <p:cNvSpPr>
            <a:spLocks noGrp="1"/>
          </p:cNvSpPr>
          <p:nvPr>
            <p:ph sz="half" idx="2"/>
          </p:nvPr>
        </p:nvSpPr>
        <p:spPr>
          <a:xfrm>
            <a:off x="4700588" y="228600"/>
            <a:ext cx="3200400" cy="4876800"/>
          </a:xfrm>
        </p:spPr>
        <p:txBody>
          <a:bodyPr/>
          <a:lstStyle/>
          <a:p>
            <a:pPr marL="0" indent="0" eaLnBrk="1" hangingPunct="1">
              <a:lnSpc>
                <a:spcPct val="80000"/>
              </a:lnSpc>
            </a:pPr>
            <a:r>
              <a:rPr lang="en-US" sz="1400" b="0" smtClean="0">
                <a:latin typeface="Comic Sans MS" pitchFamily="66" charset="0"/>
              </a:rPr>
              <a:t>For example:</a:t>
            </a:r>
          </a:p>
          <a:p>
            <a:pPr marL="0" indent="0" eaLnBrk="1" hangingPunct="1">
              <a:lnSpc>
                <a:spcPct val="80000"/>
              </a:lnSpc>
            </a:pPr>
            <a:r>
              <a:rPr lang="en-US" sz="1400" b="0" smtClean="0">
                <a:latin typeface="Comic Sans MS" pitchFamily="66" charset="0"/>
              </a:rPr>
              <a:t>“This website has all kinds of information about dinosaurs, but our focus is on learning about the fossil record. So I’m going to use fossil record as a search term and then read that part closely.” </a:t>
            </a:r>
          </a:p>
          <a:p>
            <a:pPr marL="0" indent="0" eaLnBrk="1" hangingPunct="1">
              <a:lnSpc>
                <a:spcPct val="80000"/>
              </a:lnSpc>
            </a:pPr>
            <a:endParaRPr lang="en-US" sz="1400" b="0" smtClean="0">
              <a:latin typeface="Comic Sans MS" pitchFamily="66" charset="0"/>
            </a:endParaRPr>
          </a:p>
          <a:p>
            <a:pPr marL="0" indent="0" eaLnBrk="1" hangingPunct="1">
              <a:lnSpc>
                <a:spcPct val="80000"/>
              </a:lnSpc>
            </a:pPr>
            <a:r>
              <a:rPr lang="en-US" sz="1400" b="0" smtClean="0">
                <a:latin typeface="Comic Sans MS" pitchFamily="66" charset="0"/>
              </a:rPr>
              <a:t>“There is a lot of information about moths in this article, but we are focused on learning how physical characteristics help an organism survive. We’ll use the subheadings to find that section and discuss/take notes about that part.”</a:t>
            </a:r>
          </a:p>
          <a:p>
            <a:pPr marL="0" indent="0" eaLnBrk="1" hangingPunct="1">
              <a:lnSpc>
                <a:spcPct val="80000"/>
              </a:lnSpc>
            </a:pPr>
            <a:endParaRPr lang="en-US" sz="1400" b="0" smtClean="0">
              <a:latin typeface="Comic Sans MS" pitchFamily="66" charset="0"/>
            </a:endParaRPr>
          </a:p>
          <a:p>
            <a:pPr marL="0" indent="0" eaLnBrk="1" hangingPunct="1">
              <a:lnSpc>
                <a:spcPct val="80000"/>
              </a:lnSpc>
            </a:pPr>
            <a:r>
              <a:rPr lang="en-US" sz="1400" b="0" smtClean="0">
                <a:latin typeface="Comic Sans MS" pitchFamily="66" charset="0"/>
              </a:rPr>
              <a:t>“We have been learning about stories from the past. This is a biography. We want to learn all we can about this story so it makes sense to closely read the whole text, knowing that some parts will be more important than others.”</a:t>
            </a:r>
          </a:p>
          <a:p>
            <a:pPr marL="0" indent="0" eaLnBrk="1" hangingPunct="1">
              <a:lnSpc>
                <a:spcPct val="80000"/>
              </a:lnSpc>
            </a:pPr>
            <a:endParaRPr lang="en-US" sz="900" smtClean="0"/>
          </a:p>
        </p:txBody>
      </p:sp>
      <p:pic>
        <p:nvPicPr>
          <p:cNvPr id="11268" name="Picture 4" descr="C:\Users\25\AppData\Local\Microsoft\Windows\Temporary Internet Files\Content.IE5\9GC3NDG0\MC900440424[1].wmf"/>
          <p:cNvPicPr>
            <a:picLocks noChangeAspect="1" noChangeArrowheads="1"/>
          </p:cNvPicPr>
          <p:nvPr/>
        </p:nvPicPr>
        <p:blipFill>
          <a:blip r:embed="rId2" cstate="print"/>
          <a:srcRect/>
          <a:stretch>
            <a:fillRect/>
          </a:stretch>
        </p:blipFill>
        <p:spPr bwMode="auto">
          <a:xfrm>
            <a:off x="7848600" y="3886200"/>
            <a:ext cx="1098550" cy="904875"/>
          </a:xfrm>
          <a:prstGeom prst="rect">
            <a:avLst/>
          </a:prstGeom>
          <a:noFill/>
          <a:ln w="9525">
            <a:noFill/>
            <a:miter lim="800000"/>
            <a:headEnd/>
            <a:tailEnd/>
          </a:ln>
        </p:spPr>
      </p:pic>
      <p:pic>
        <p:nvPicPr>
          <p:cNvPr id="11269" name="Picture 5" descr="C:\Users\25\AppData\Local\Microsoft\Windows\Temporary Internet Files\Content.IE5\MUL90T5Z\MC900437990[1].wmf"/>
          <p:cNvPicPr>
            <a:picLocks noChangeAspect="1" noChangeArrowheads="1"/>
          </p:cNvPicPr>
          <p:nvPr/>
        </p:nvPicPr>
        <p:blipFill>
          <a:blip r:embed="rId3" cstate="print"/>
          <a:srcRect/>
          <a:stretch>
            <a:fillRect/>
          </a:stretch>
        </p:blipFill>
        <p:spPr bwMode="auto">
          <a:xfrm>
            <a:off x="152400" y="228600"/>
            <a:ext cx="603250" cy="5746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78EC54E-7D08-412C-B051-3CF51BE7863E}"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US" b="0" smtClean="0">
                <a:latin typeface="Comic Sans MS" pitchFamily="66" charset="0"/>
              </a:rPr>
              <a:t>3. </a:t>
            </a:r>
            <a:r>
              <a:rPr lang="en-US" smtClean="0">
                <a:latin typeface="Comic Sans MS" pitchFamily="66" charset="0"/>
              </a:rPr>
              <a:t>Demonstrate and discuss the concept</a:t>
            </a:r>
            <a:r>
              <a:rPr lang="en-US" b="0" smtClean="0">
                <a:latin typeface="Comic Sans MS" pitchFamily="66" charset="0"/>
              </a:rPr>
              <a:t>. </a:t>
            </a:r>
          </a:p>
          <a:p>
            <a:pPr eaLnBrk="1" hangingPunct="1"/>
            <a:r>
              <a:rPr lang="en-US" smtClean="0">
                <a:latin typeface="Comic Sans MS" pitchFamily="66" charset="0"/>
              </a:rPr>
              <a:t>Read the text aloud</a:t>
            </a:r>
            <a:r>
              <a:rPr lang="en-US" b="0" smtClean="0">
                <a:latin typeface="Comic Sans MS" pitchFamily="66" charset="0"/>
              </a:rPr>
              <a:t>, showing students how you stay focused on your </a:t>
            </a:r>
          </a:p>
          <a:p>
            <a:pPr eaLnBrk="1" hangingPunct="1"/>
            <a:r>
              <a:rPr lang="en-US" b="0" smtClean="0">
                <a:latin typeface="Comic Sans MS" pitchFamily="66" charset="0"/>
              </a:rPr>
              <a:t>purpose. Demonstrate how you track meaning, monitor your understandings, </a:t>
            </a:r>
          </a:p>
          <a:p>
            <a:pPr eaLnBrk="1" hangingPunct="1"/>
            <a:r>
              <a:rPr lang="en-US" b="0" smtClean="0">
                <a:latin typeface="Comic Sans MS" pitchFamily="66" charset="0"/>
              </a:rPr>
              <a:t>and think through any questions you may have, all in light of your purpose. </a:t>
            </a:r>
            <a:r>
              <a:rPr lang="en-US" smtClean="0">
                <a:latin typeface="Comic Sans MS" pitchFamily="66" charset="0"/>
              </a:rPr>
              <a:t>Let </a:t>
            </a:r>
          </a:p>
          <a:p>
            <a:pPr eaLnBrk="1" hangingPunct="1"/>
            <a:r>
              <a:rPr lang="en-US" smtClean="0">
                <a:latin typeface="Comic Sans MS" pitchFamily="66" charset="0"/>
              </a:rPr>
              <a:t>them “see” your thinking processes</a:t>
            </a:r>
            <a:r>
              <a:rPr lang="en-US" b="0" smtClean="0">
                <a:latin typeface="Comic Sans MS" pitchFamily="66" charset="0"/>
              </a:rPr>
              <a:t>, and encourage them to do the same </a:t>
            </a:r>
          </a:p>
          <a:p>
            <a:pPr eaLnBrk="1" hangingPunct="1"/>
            <a:r>
              <a:rPr lang="en-US" b="0" smtClean="0">
                <a:latin typeface="Comic Sans MS" pitchFamily="66" charset="0"/>
              </a:rPr>
              <a:t>types of deep thinking as they read independently. </a:t>
            </a:r>
          </a:p>
          <a:p>
            <a:pPr eaLnBrk="1" hangingPunct="1"/>
            <a:r>
              <a:rPr lang="en-US" b="0" smtClean="0">
                <a:latin typeface="Comic Sans MS" pitchFamily="66" charset="0"/>
              </a:rPr>
              <a:t>Figure RIT 1.1 offers some prompts to support the process. (see </a:t>
            </a:r>
            <a:r>
              <a:rPr lang="en-US" smtClean="0">
                <a:latin typeface="Comic Sans MS" pitchFamily="66" charset="0"/>
              </a:rPr>
              <a:t>handout p. 155</a:t>
            </a:r>
            <a:r>
              <a:rPr lang="en-US" b="0" smtClean="0">
                <a:latin typeface="Comic Sans MS" pitchFamily="66" charset="0"/>
              </a:rPr>
              <a:t>)</a:t>
            </a:r>
          </a:p>
        </p:txBody>
      </p:sp>
      <p:pic>
        <p:nvPicPr>
          <p:cNvPr id="12291" name="Picture 4" descr="https://encrypted-tbn0.gstatic.com/images?q=tbn:ANd9GcRrtMy7WFfhbK3UJVPYOvRDudllF4PKTBP8O4ljiM22_-pRWoOqJQ"/>
          <p:cNvPicPr>
            <a:picLocks noChangeAspect="1" noChangeArrowheads="1"/>
          </p:cNvPicPr>
          <p:nvPr/>
        </p:nvPicPr>
        <p:blipFill>
          <a:blip r:embed="rId3" cstate="print"/>
          <a:srcRect/>
          <a:stretch>
            <a:fillRect/>
          </a:stretch>
        </p:blipFill>
        <p:spPr bwMode="auto">
          <a:xfrm>
            <a:off x="3352800" y="3429000"/>
            <a:ext cx="2428875" cy="1638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C138E2BC-42C8-4FAC-BDF2-7EF086655A88}"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bwMode="auto">
          <a:xfrm>
            <a:off x="822325" y="365125"/>
            <a:ext cx="7521575" cy="777875"/>
          </a:xfrm>
          <a:noFill/>
        </p:spPr>
        <p:txBody>
          <a:bodyPr wrap="square" numCol="1" anchorCtr="0" compatLnSpc="1">
            <a:prstTxWarp prst="textNoShape">
              <a:avLst/>
            </a:prstTxWarp>
          </a:bodyPr>
          <a:lstStyle/>
          <a:p>
            <a:pPr algn="ctr" eaLnBrk="1" hangingPunct="1"/>
            <a:r>
              <a:rPr lang="en-US" b="1" cap="none" smtClean="0">
                <a:latin typeface="Comic Sans MS" pitchFamily="66" charset="0"/>
              </a:rPr>
              <a:t>Collaborative Engagement </a:t>
            </a:r>
            <a:br>
              <a:rPr lang="en-US" b="1" cap="none" smtClean="0">
                <a:latin typeface="Comic Sans MS" pitchFamily="66" charset="0"/>
              </a:rPr>
            </a:br>
            <a:r>
              <a:rPr lang="en-US" b="1" cap="none" smtClean="0">
                <a:latin typeface="Comic Sans MS" pitchFamily="66" charset="0"/>
              </a:rPr>
              <a:t>(Read to Someone or Read to Self)</a:t>
            </a:r>
          </a:p>
        </p:txBody>
      </p:sp>
      <p:sp>
        <p:nvSpPr>
          <p:cNvPr id="13315" name="Rectangle 3"/>
          <p:cNvSpPr>
            <a:spLocks noGrp="1"/>
          </p:cNvSpPr>
          <p:nvPr>
            <p:ph type="body" idx="1"/>
          </p:nvPr>
        </p:nvSpPr>
        <p:spPr>
          <a:xfrm>
            <a:off x="838200" y="1676400"/>
            <a:ext cx="7521575" cy="2667000"/>
          </a:xfrm>
        </p:spPr>
        <p:txBody>
          <a:bodyPr/>
          <a:lstStyle/>
          <a:p>
            <a:pPr eaLnBrk="1" hangingPunct="1"/>
            <a:r>
              <a:rPr lang="en-US" smtClean="0">
                <a:latin typeface="Comic Sans MS" pitchFamily="66" charset="0"/>
              </a:rPr>
              <a:t>1. </a:t>
            </a:r>
            <a:r>
              <a:rPr lang="en-US" b="0" smtClean="0">
                <a:latin typeface="Comic Sans MS" pitchFamily="66" charset="0"/>
              </a:rPr>
              <a:t>Choose the</a:t>
            </a:r>
            <a:r>
              <a:rPr lang="en-US" smtClean="0">
                <a:latin typeface="Comic Sans MS" pitchFamily="66" charset="0"/>
              </a:rPr>
              <a:t> literature </a:t>
            </a:r>
            <a:r>
              <a:rPr lang="en-US" b="0" smtClean="0">
                <a:latin typeface="Comic Sans MS" pitchFamily="66" charset="0"/>
              </a:rPr>
              <a:t>and the reading context. Choose a piece of informational text, or a text set, that is </a:t>
            </a:r>
            <a:r>
              <a:rPr lang="en-US" smtClean="0">
                <a:latin typeface="Comic Sans MS" pitchFamily="66" charset="0"/>
              </a:rPr>
              <a:t>relevant to a current content area</a:t>
            </a:r>
            <a:r>
              <a:rPr lang="en-US" b="0" smtClean="0">
                <a:latin typeface="Comic Sans MS" pitchFamily="66" charset="0"/>
              </a:rPr>
              <a:t> of study in your classroom. Determine whether to read aloud or provide copies for students to read independently. Different discussion groups may </a:t>
            </a:r>
            <a:r>
              <a:rPr lang="en-US" smtClean="0">
                <a:latin typeface="Comic Sans MS" pitchFamily="66" charset="0"/>
              </a:rPr>
              <a:t>use different texts </a:t>
            </a:r>
            <a:r>
              <a:rPr lang="en-US" b="0" smtClean="0">
                <a:latin typeface="Comic Sans MS" pitchFamily="66" charset="0"/>
              </a:rPr>
              <a:t>as long as the class is focused on the same general content (such as </a:t>
            </a:r>
            <a:r>
              <a:rPr lang="en-US" b="0" i="1" smtClean="0">
                <a:latin typeface="Comic Sans MS" pitchFamily="66" charset="0"/>
              </a:rPr>
              <a:t>water</a:t>
            </a:r>
            <a:r>
              <a:rPr lang="en-US" b="0" smtClean="0">
                <a:latin typeface="Comic Sans MS" pitchFamily="66" charset="0"/>
              </a:rPr>
              <a:t>, </a:t>
            </a:r>
            <a:r>
              <a:rPr lang="en-US" b="0" i="1" smtClean="0">
                <a:latin typeface="Comic Sans MS" pitchFamily="66" charset="0"/>
              </a:rPr>
              <a:t>endangered species</a:t>
            </a:r>
            <a:r>
              <a:rPr lang="en-US" b="0" smtClean="0">
                <a:latin typeface="Comic Sans MS" pitchFamily="66" charset="0"/>
              </a:rPr>
              <a:t>, </a:t>
            </a:r>
            <a:r>
              <a:rPr lang="en-US" b="0" i="1" smtClean="0">
                <a:latin typeface="Comic Sans MS" pitchFamily="66" charset="0"/>
              </a:rPr>
              <a:t>females in history</a:t>
            </a:r>
            <a:r>
              <a:rPr lang="en-US" b="0" smtClean="0">
                <a:latin typeface="Comic Sans MS" pitchFamily="66" charset="0"/>
              </a:rPr>
              <a:t>, </a:t>
            </a:r>
            <a:r>
              <a:rPr lang="en-US" b="0" i="1" smtClean="0">
                <a:latin typeface="Comic Sans MS" pitchFamily="66" charset="0"/>
              </a:rPr>
              <a:t>celebrations</a:t>
            </a:r>
            <a:r>
              <a:rPr lang="en-US" b="0" smtClean="0">
                <a:latin typeface="Comic Sans MS" pitchFamily="66" charset="0"/>
              </a:rPr>
              <a:t>).</a:t>
            </a:r>
          </a:p>
        </p:txBody>
      </p:sp>
      <p:pic>
        <p:nvPicPr>
          <p:cNvPr id="13316" name="Picture 4" descr="C:\Users\25\AppData\Local\Microsoft\Windows\Temporary Internet Files\Content.IE5\9GC3NDG0\MC900433934[1].png"/>
          <p:cNvPicPr>
            <a:picLocks noChangeAspect="1" noChangeArrowheads="1"/>
          </p:cNvPicPr>
          <p:nvPr/>
        </p:nvPicPr>
        <p:blipFill>
          <a:blip r:embed="rId2" cstate="print"/>
          <a:srcRect/>
          <a:stretch>
            <a:fillRect/>
          </a:stretch>
        </p:blipFill>
        <p:spPr bwMode="auto">
          <a:xfrm>
            <a:off x="6934200" y="3460750"/>
            <a:ext cx="1704975" cy="17049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24C5E1F3-EB55-4188-809A-0DEB78EA7658}"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p:txBody>
          <a:bodyPr/>
          <a:lstStyle/>
          <a:p>
            <a:pPr eaLnBrk="1" hangingPunct="1"/>
            <a:r>
              <a:rPr lang="en-US" smtClean="0">
                <a:latin typeface="Comic Sans MS" pitchFamily="66" charset="0"/>
              </a:rPr>
              <a:t>2. </a:t>
            </a:r>
            <a:r>
              <a:rPr lang="en-US" b="0" smtClean="0">
                <a:latin typeface="Comic Sans MS" pitchFamily="66" charset="0"/>
              </a:rPr>
              <a:t>Arrange for students to read or listen to the text. Before reading,</a:t>
            </a:r>
          </a:p>
          <a:p>
            <a:pPr eaLnBrk="1" hangingPunct="1"/>
            <a:r>
              <a:rPr lang="en-US" smtClean="0">
                <a:latin typeface="Comic Sans MS" pitchFamily="66" charset="0"/>
              </a:rPr>
              <a:t>help students articulate the purpose</a:t>
            </a:r>
            <a:r>
              <a:rPr lang="en-US" b="0" smtClean="0">
                <a:latin typeface="Comic Sans MS" pitchFamily="66" charset="0"/>
              </a:rPr>
              <a:t>. Are they seeking to collect</a:t>
            </a:r>
          </a:p>
          <a:p>
            <a:pPr eaLnBrk="1" hangingPunct="1"/>
            <a:r>
              <a:rPr lang="en-US" b="0" smtClean="0">
                <a:latin typeface="Comic Sans MS" pitchFamily="66" charset="0"/>
              </a:rPr>
              <a:t>information on a specific topic; answer a set of questions; learn how</a:t>
            </a:r>
          </a:p>
          <a:p>
            <a:pPr eaLnBrk="1" hangingPunct="1"/>
            <a:r>
              <a:rPr lang="en-US" b="0" smtClean="0">
                <a:latin typeface="Comic Sans MS" pitchFamily="66" charset="0"/>
              </a:rPr>
              <a:t>to do something; enjoy a good historical account of an event? They</a:t>
            </a:r>
          </a:p>
          <a:p>
            <a:pPr eaLnBrk="1" hangingPunct="1"/>
            <a:r>
              <a:rPr lang="en-US" b="0" smtClean="0">
                <a:latin typeface="Comic Sans MS" pitchFamily="66" charset="0"/>
              </a:rPr>
              <a:t>should focus their attention accordingly and </a:t>
            </a:r>
            <a:r>
              <a:rPr lang="en-US" smtClean="0">
                <a:latin typeface="Comic Sans MS" pitchFamily="66" charset="0"/>
              </a:rPr>
              <a:t>prepare to come to the</a:t>
            </a:r>
          </a:p>
          <a:p>
            <a:pPr eaLnBrk="1" hangingPunct="1"/>
            <a:r>
              <a:rPr lang="en-US" smtClean="0">
                <a:latin typeface="Comic Sans MS" pitchFamily="66" charset="0"/>
              </a:rPr>
              <a:t>group with ideas for discussion</a:t>
            </a:r>
            <a:r>
              <a:rPr lang="en-US" b="0" smtClean="0">
                <a:latin typeface="Comic Sans MS" pitchFamily="66" charset="0"/>
              </a:rPr>
              <a:t>. If you are having students do the reading, </a:t>
            </a:r>
          </a:p>
          <a:p>
            <a:pPr eaLnBrk="1" hangingPunct="1"/>
            <a:r>
              <a:rPr lang="en-US" b="0" smtClean="0">
                <a:latin typeface="Comic Sans MS" pitchFamily="66" charset="0"/>
              </a:rPr>
              <a:t>be  sure to provide support for those who may struggle with the material. </a:t>
            </a:r>
          </a:p>
          <a:p>
            <a:pPr eaLnBrk="1" hangingPunct="1"/>
            <a:r>
              <a:rPr lang="en-US" b="0" smtClean="0">
                <a:latin typeface="Comic Sans MS" pitchFamily="66" charset="0"/>
              </a:rPr>
              <a:t>Figure RIT 1.9 provides a suggested set of starter prompts and activities to </a:t>
            </a:r>
          </a:p>
          <a:p>
            <a:pPr eaLnBrk="1" hangingPunct="1"/>
            <a:r>
              <a:rPr lang="en-US" b="0" smtClean="0">
                <a:latin typeface="Comic Sans MS" pitchFamily="66" charset="0"/>
              </a:rPr>
              <a:t>facilitate close reading. </a:t>
            </a:r>
          </a:p>
          <a:p>
            <a:pPr eaLnBrk="1" hangingPunct="1"/>
            <a:endParaRPr lang="en-US" b="0" smtClean="0">
              <a:latin typeface="Comic Sans MS" pitchFamily="66" charset="0"/>
            </a:endParaRPr>
          </a:p>
          <a:p>
            <a:pPr eaLnBrk="1" hangingPunct="1"/>
            <a:endParaRPr lang="en-US" b="0" smtClean="0">
              <a:latin typeface="Comic Sans MS" pitchFamily="66" charset="0"/>
            </a:endParaRPr>
          </a:p>
        </p:txBody>
      </p:sp>
      <p:pic>
        <p:nvPicPr>
          <p:cNvPr id="14339" name="Picture 3"/>
          <p:cNvPicPr>
            <a:picLocks noChangeAspect="1" noChangeArrowheads="1"/>
          </p:cNvPicPr>
          <p:nvPr/>
        </p:nvPicPr>
        <p:blipFill>
          <a:blip r:embed="rId2" cstate="print"/>
          <a:srcRect/>
          <a:stretch>
            <a:fillRect/>
          </a:stretch>
        </p:blipFill>
        <p:spPr bwMode="auto">
          <a:xfrm>
            <a:off x="6400800" y="3868738"/>
            <a:ext cx="2365375" cy="11557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4A9B9A2-4056-400C-AF71-EB6CC5537744}"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514</TotalTime>
  <Words>3570</Words>
  <Application>Microsoft Office PowerPoint</Application>
  <PresentationFormat>On-screen Show (4:3)</PresentationFormat>
  <Paragraphs>393</Paragraphs>
  <Slides>39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Franklin Gothic Medium</vt:lpstr>
      <vt:lpstr>Franklin Gothic Book</vt:lpstr>
      <vt:lpstr>Wingdings</vt:lpstr>
      <vt:lpstr>Calibri</vt:lpstr>
      <vt:lpstr>Comic Sans MS</vt:lpstr>
      <vt:lpstr>SabonLTStd-Roman</vt:lpstr>
      <vt:lpstr>HelveticaLTStd-BlkCond</vt:lpstr>
      <vt:lpstr>EurekaSans-Bold</vt:lpstr>
      <vt:lpstr>Angles</vt:lpstr>
      <vt:lpstr>Close reading and text dependent questions</vt:lpstr>
      <vt:lpstr>What is close reading?</vt:lpstr>
      <vt:lpstr>What does close reading look like in the classroom?</vt:lpstr>
      <vt:lpstr>How teachers might implement close reading</vt:lpstr>
      <vt:lpstr>DEMONSTRATION CLOSE READING (Modeling)</vt:lpstr>
      <vt:lpstr>Slide 6</vt:lpstr>
      <vt:lpstr>Slide 7</vt:lpstr>
      <vt:lpstr>Collaborative Engagement  (Read to Someone or Read to Self)</vt:lpstr>
      <vt:lpstr>Slide 9</vt:lpstr>
      <vt:lpstr>Slide 10</vt:lpstr>
      <vt:lpstr>Independent Reading (Read to Self)</vt:lpstr>
      <vt:lpstr>Slide 12</vt:lpstr>
      <vt:lpstr>How to Use Response Journals</vt:lpstr>
      <vt:lpstr>Stop and Chats</vt:lpstr>
      <vt:lpstr>How to Use Stop and Chat</vt:lpstr>
      <vt:lpstr>Interactive Journals</vt:lpstr>
      <vt:lpstr>How to Use Interactive Journals</vt:lpstr>
      <vt:lpstr>How to Use Interactive Journals</vt:lpstr>
      <vt:lpstr>Information Gathering</vt:lpstr>
      <vt:lpstr>Key Feature Illustrations</vt:lpstr>
      <vt:lpstr>Number One Sentence! </vt:lpstr>
      <vt:lpstr> Number One Word! </vt:lpstr>
      <vt:lpstr>Notes to the Author </vt:lpstr>
      <vt:lpstr>Slide 24</vt:lpstr>
      <vt:lpstr>Text Dependent Questions</vt:lpstr>
      <vt:lpstr>Text dependent questions are not…</vt:lpstr>
      <vt:lpstr>Text Dependent Questions</vt:lpstr>
      <vt:lpstr>Slide 28</vt:lpstr>
      <vt:lpstr>Slide 29</vt:lpstr>
      <vt:lpstr>General Understandings</vt:lpstr>
      <vt:lpstr>Key Details</vt:lpstr>
      <vt:lpstr>Vocabulary and Text Structure</vt:lpstr>
      <vt:lpstr>Author’s Purpose</vt:lpstr>
      <vt:lpstr>Inferences</vt:lpstr>
      <vt:lpstr>Opinions, arguments, and  inter-textual connections. </vt:lpstr>
      <vt:lpstr>QAR</vt:lpstr>
      <vt:lpstr>QAR</vt:lpstr>
      <vt:lpstr>Evaluations</vt:lpstr>
      <vt:lpstr>Slide 39</vt:lpstr>
    </vt:vector>
  </TitlesOfParts>
  <Company>Northampton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reading and text dependent questions</dc:title>
  <dc:creator>Information Technology</dc:creator>
  <cp:lastModifiedBy>amccabe</cp:lastModifiedBy>
  <cp:revision>56</cp:revision>
  <cp:lastPrinted>2012-12-03T18:42:12Z</cp:lastPrinted>
  <dcterms:created xsi:type="dcterms:W3CDTF">2012-11-26T20:43:56Z</dcterms:created>
  <dcterms:modified xsi:type="dcterms:W3CDTF">2014-02-26T20:56:33Z</dcterms:modified>
</cp:coreProperties>
</file>